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0" r:id="rId1"/>
  </p:sldMasterIdLst>
  <p:notesMasterIdLst>
    <p:notesMasterId r:id="rId220"/>
  </p:notesMasterIdLst>
  <p:sldIdLst>
    <p:sldId id="256" r:id="rId2"/>
    <p:sldId id="257" r:id="rId3"/>
    <p:sldId id="526" r:id="rId4"/>
    <p:sldId id="826" r:id="rId5"/>
    <p:sldId id="492" r:id="rId6"/>
    <p:sldId id="493" r:id="rId7"/>
    <p:sldId id="494" r:id="rId8"/>
    <p:sldId id="495" r:id="rId9"/>
    <p:sldId id="496" r:id="rId10"/>
    <p:sldId id="497" r:id="rId11"/>
    <p:sldId id="498" r:id="rId12"/>
    <p:sldId id="499" r:id="rId13"/>
    <p:sldId id="500" r:id="rId14"/>
    <p:sldId id="501" r:id="rId15"/>
    <p:sldId id="502" r:id="rId16"/>
    <p:sldId id="503" r:id="rId17"/>
    <p:sldId id="504" r:id="rId18"/>
    <p:sldId id="505" r:id="rId19"/>
    <p:sldId id="506" r:id="rId20"/>
    <p:sldId id="507" r:id="rId21"/>
    <p:sldId id="509" r:id="rId22"/>
    <p:sldId id="510" r:id="rId23"/>
    <p:sldId id="511" r:id="rId24"/>
    <p:sldId id="512" r:id="rId25"/>
    <p:sldId id="513" r:id="rId26"/>
    <p:sldId id="514" r:id="rId27"/>
    <p:sldId id="515" r:id="rId28"/>
    <p:sldId id="516" r:id="rId29"/>
    <p:sldId id="517" r:id="rId30"/>
    <p:sldId id="518" r:id="rId31"/>
    <p:sldId id="519" r:id="rId32"/>
    <p:sldId id="520" r:id="rId33"/>
    <p:sldId id="521" r:id="rId34"/>
    <p:sldId id="523" r:id="rId35"/>
    <p:sldId id="524" r:id="rId36"/>
    <p:sldId id="525" r:id="rId37"/>
    <p:sldId id="703" r:id="rId38"/>
    <p:sldId id="831" r:id="rId39"/>
    <p:sldId id="704" r:id="rId40"/>
    <p:sldId id="966" r:id="rId41"/>
    <p:sldId id="527" r:id="rId42"/>
    <p:sldId id="528" r:id="rId43"/>
    <p:sldId id="529" r:id="rId44"/>
    <p:sldId id="530" r:id="rId45"/>
    <p:sldId id="531" r:id="rId46"/>
    <p:sldId id="532" r:id="rId47"/>
    <p:sldId id="533" r:id="rId48"/>
    <p:sldId id="534" r:id="rId49"/>
    <p:sldId id="535" r:id="rId50"/>
    <p:sldId id="536" r:id="rId51"/>
    <p:sldId id="537" r:id="rId52"/>
    <p:sldId id="539" r:id="rId53"/>
    <p:sldId id="828" r:id="rId54"/>
    <p:sldId id="538" r:id="rId55"/>
    <p:sldId id="540" r:id="rId56"/>
    <p:sldId id="541" r:id="rId57"/>
    <p:sldId id="542" r:id="rId58"/>
    <p:sldId id="543" r:id="rId59"/>
    <p:sldId id="544" r:id="rId60"/>
    <p:sldId id="545" r:id="rId61"/>
    <p:sldId id="546" r:id="rId62"/>
    <p:sldId id="547" r:id="rId63"/>
    <p:sldId id="548" r:id="rId64"/>
    <p:sldId id="705" r:id="rId65"/>
    <p:sldId id="549" r:id="rId66"/>
    <p:sldId id="550" r:id="rId67"/>
    <p:sldId id="829" r:id="rId68"/>
    <p:sldId id="551" r:id="rId69"/>
    <p:sldId id="552" r:id="rId70"/>
    <p:sldId id="553" r:id="rId71"/>
    <p:sldId id="706" r:id="rId72"/>
    <p:sldId id="707" r:id="rId73"/>
    <p:sldId id="708" r:id="rId74"/>
    <p:sldId id="709" r:id="rId75"/>
    <p:sldId id="710" r:id="rId76"/>
    <p:sldId id="711" r:id="rId77"/>
    <p:sldId id="712" r:id="rId78"/>
    <p:sldId id="713" r:id="rId79"/>
    <p:sldId id="714" r:id="rId80"/>
    <p:sldId id="715" r:id="rId81"/>
    <p:sldId id="716" r:id="rId82"/>
    <p:sldId id="717" r:id="rId83"/>
    <p:sldId id="718" r:id="rId84"/>
    <p:sldId id="907" r:id="rId85"/>
    <p:sldId id="719" r:id="rId86"/>
    <p:sldId id="964" r:id="rId87"/>
    <p:sldId id="908" r:id="rId88"/>
    <p:sldId id="720" r:id="rId89"/>
    <p:sldId id="721" r:id="rId90"/>
    <p:sldId id="722" r:id="rId91"/>
    <p:sldId id="723" r:id="rId92"/>
    <p:sldId id="724" r:id="rId93"/>
    <p:sldId id="725" r:id="rId94"/>
    <p:sldId id="967" r:id="rId95"/>
    <p:sldId id="968" r:id="rId96"/>
    <p:sldId id="969" r:id="rId97"/>
    <p:sldId id="970" r:id="rId98"/>
    <p:sldId id="971" r:id="rId99"/>
    <p:sldId id="972" r:id="rId100"/>
    <p:sldId id="973" r:id="rId101"/>
    <p:sldId id="974" r:id="rId102"/>
    <p:sldId id="975" r:id="rId103"/>
    <p:sldId id="976" r:id="rId104"/>
    <p:sldId id="977" r:id="rId105"/>
    <p:sldId id="978" r:id="rId106"/>
    <p:sldId id="979" r:id="rId107"/>
    <p:sldId id="980" r:id="rId108"/>
    <p:sldId id="909" r:id="rId109"/>
    <p:sldId id="738" r:id="rId110"/>
    <p:sldId id="965" r:id="rId111"/>
    <p:sldId id="913" r:id="rId112"/>
    <p:sldId id="914" r:id="rId113"/>
    <p:sldId id="915" r:id="rId114"/>
    <p:sldId id="916" r:id="rId115"/>
    <p:sldId id="917" r:id="rId116"/>
    <p:sldId id="918" r:id="rId117"/>
    <p:sldId id="919" r:id="rId118"/>
    <p:sldId id="920" r:id="rId119"/>
    <p:sldId id="921" r:id="rId120"/>
    <p:sldId id="922" r:id="rId121"/>
    <p:sldId id="923" r:id="rId122"/>
    <p:sldId id="924" r:id="rId123"/>
    <p:sldId id="925" r:id="rId124"/>
    <p:sldId id="926" r:id="rId125"/>
    <p:sldId id="927" r:id="rId126"/>
    <p:sldId id="928" r:id="rId127"/>
    <p:sldId id="929" r:id="rId128"/>
    <p:sldId id="930" r:id="rId129"/>
    <p:sldId id="931" r:id="rId130"/>
    <p:sldId id="932" r:id="rId131"/>
    <p:sldId id="933" r:id="rId132"/>
    <p:sldId id="934" r:id="rId133"/>
    <p:sldId id="935" r:id="rId134"/>
    <p:sldId id="936" r:id="rId135"/>
    <p:sldId id="937" r:id="rId136"/>
    <p:sldId id="938" r:id="rId137"/>
    <p:sldId id="939" r:id="rId138"/>
    <p:sldId id="940" r:id="rId139"/>
    <p:sldId id="941" r:id="rId140"/>
    <p:sldId id="942" r:id="rId141"/>
    <p:sldId id="943" r:id="rId142"/>
    <p:sldId id="944" r:id="rId143"/>
    <p:sldId id="945" r:id="rId144"/>
    <p:sldId id="946" r:id="rId145"/>
    <p:sldId id="947" r:id="rId146"/>
    <p:sldId id="948" r:id="rId147"/>
    <p:sldId id="949" r:id="rId148"/>
    <p:sldId id="950" r:id="rId149"/>
    <p:sldId id="951" r:id="rId150"/>
    <p:sldId id="952" r:id="rId151"/>
    <p:sldId id="953" r:id="rId152"/>
    <p:sldId id="954" r:id="rId153"/>
    <p:sldId id="955" r:id="rId154"/>
    <p:sldId id="956" r:id="rId155"/>
    <p:sldId id="957" r:id="rId156"/>
    <p:sldId id="958" r:id="rId157"/>
    <p:sldId id="959" r:id="rId158"/>
    <p:sldId id="960" r:id="rId159"/>
    <p:sldId id="961" r:id="rId160"/>
    <p:sldId id="962" r:id="rId161"/>
    <p:sldId id="963" r:id="rId162"/>
    <p:sldId id="668" r:id="rId163"/>
    <p:sldId id="754" r:id="rId164"/>
    <p:sldId id="814" r:id="rId165"/>
    <p:sldId id="815" r:id="rId166"/>
    <p:sldId id="820" r:id="rId167"/>
    <p:sldId id="657" r:id="rId168"/>
    <p:sldId id="658" r:id="rId169"/>
    <p:sldId id="832" r:id="rId170"/>
    <p:sldId id="659" r:id="rId171"/>
    <p:sldId id="755" r:id="rId172"/>
    <p:sldId id="756" r:id="rId173"/>
    <p:sldId id="821" r:id="rId174"/>
    <p:sldId id="660" r:id="rId175"/>
    <p:sldId id="824" r:id="rId176"/>
    <p:sldId id="662" r:id="rId177"/>
    <p:sldId id="663" r:id="rId178"/>
    <p:sldId id="827" r:id="rId179"/>
    <p:sldId id="825" r:id="rId180"/>
    <p:sldId id="816" r:id="rId181"/>
    <p:sldId id="817" r:id="rId182"/>
    <p:sldId id="752" r:id="rId183"/>
    <p:sldId id="822" r:id="rId184"/>
    <p:sldId id="823" r:id="rId185"/>
    <p:sldId id="912" r:id="rId186"/>
    <p:sldId id="665" r:id="rId187"/>
    <p:sldId id="666" r:id="rId188"/>
    <p:sldId id="818" r:id="rId189"/>
    <p:sldId id="819" r:id="rId190"/>
    <p:sldId id="667" r:id="rId191"/>
    <p:sldId id="906" r:id="rId192"/>
    <p:sldId id="739" r:id="rId193"/>
    <p:sldId id="740" r:id="rId194"/>
    <p:sldId id="741" r:id="rId195"/>
    <p:sldId id="742" r:id="rId196"/>
    <p:sldId id="743" r:id="rId197"/>
    <p:sldId id="744" r:id="rId198"/>
    <p:sldId id="745" r:id="rId199"/>
    <p:sldId id="746" r:id="rId200"/>
    <p:sldId id="747" r:id="rId201"/>
    <p:sldId id="748" r:id="rId202"/>
    <p:sldId id="749" r:id="rId203"/>
    <p:sldId id="750" r:id="rId204"/>
    <p:sldId id="751" r:id="rId205"/>
    <p:sldId id="911" r:id="rId206"/>
    <p:sldId id="376" r:id="rId207"/>
    <p:sldId id="834" r:id="rId208"/>
    <p:sldId id="836" r:id="rId209"/>
    <p:sldId id="837" r:id="rId210"/>
    <p:sldId id="838" r:id="rId211"/>
    <p:sldId id="904" r:id="rId212"/>
    <p:sldId id="905" r:id="rId213"/>
    <p:sldId id="833" r:id="rId214"/>
    <p:sldId id="830" r:id="rId215"/>
    <p:sldId id="490" r:id="rId216"/>
    <p:sldId id="491" r:id="rId217"/>
    <p:sldId id="382" r:id="rId218"/>
    <p:sldId id="383" r:id="rId219"/>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64572" autoAdjust="0"/>
  </p:normalViewPr>
  <p:slideViewPr>
    <p:cSldViewPr>
      <p:cViewPr varScale="1">
        <p:scale>
          <a:sx n="48" d="100"/>
          <a:sy n="48" d="100"/>
        </p:scale>
        <p:origin x="2040" y="48"/>
      </p:cViewPr>
      <p:guideLst>
        <p:guide orient="horz" pos="2160"/>
        <p:guide pos="2880"/>
      </p:guideLst>
    </p:cSldViewPr>
  </p:slideViewPr>
  <p:outlineViewPr>
    <p:cViewPr>
      <p:scale>
        <a:sx n="33" d="100"/>
        <a:sy n="33" d="100"/>
      </p:scale>
      <p:origin x="0" y="12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presProps" Target="pres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tableStyles" Target="tableStyle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80705934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a:t>Kính thưa hội đồng, quý thầy cô và các bạn. Hôm nay nhóm chúng tôi xin được phép giới thiệu đồ án tốt nghiệp </a:t>
            </a:r>
            <a:r>
              <a:rPr lang="en" dirty="0" smtClean="0"/>
              <a:t>Health Support</a:t>
            </a:r>
            <a:r>
              <a:rPr lang="en" baseline="0" dirty="0" smtClean="0"/>
              <a:t> Tracking System</a:t>
            </a:r>
            <a:r>
              <a:rPr lang="en" dirty="0" smtClean="0"/>
              <a:t>, </a:t>
            </a:r>
            <a:r>
              <a:rPr lang="en" dirty="0"/>
              <a:t>tên tiếng Việt là </a:t>
            </a:r>
            <a:r>
              <a:rPr lang="en" dirty="0" smtClean="0"/>
              <a:t>Hệ</a:t>
            </a:r>
            <a:r>
              <a:rPr lang="en" baseline="0" dirty="0" smtClean="0"/>
              <a:t> thống theo dõi hỗ trợ điều trị bệnh cụ thể ở đây là chúng tôi sẽ hỗ trợ điều trị bệnh béo phì</a:t>
            </a:r>
            <a:r>
              <a:rPr lang="en" dirty="0" smtClean="0"/>
              <a:t>. </a:t>
            </a:r>
            <a:r>
              <a:rPr lang="en" dirty="0"/>
              <a:t>Nhóm chúng tôi bao gồm </a:t>
            </a:r>
            <a:r>
              <a:rPr lang="vi-VN" dirty="0" smtClean="0"/>
              <a:t>3</a:t>
            </a:r>
            <a:r>
              <a:rPr lang="en" dirty="0" smtClean="0"/>
              <a:t> </a:t>
            </a:r>
            <a:r>
              <a:rPr lang="en" dirty="0"/>
              <a:t>thành viên… dưới sự hướng dẫn của thầy Kiều Trọng Khánh.</a:t>
            </a:r>
          </a:p>
        </p:txBody>
      </p:sp>
    </p:spTree>
    <p:extLst>
      <p:ext uri="{BB962C8B-B14F-4D97-AF65-F5344CB8AC3E}">
        <p14:creationId xmlns:p14="http://schemas.microsoft.com/office/powerpoint/2010/main" val="170491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endParaRPr lang="en" dirty="0"/>
          </a:p>
        </p:txBody>
      </p:sp>
    </p:spTree>
    <p:extLst>
      <p:ext uri="{BB962C8B-B14F-4D97-AF65-F5344CB8AC3E}">
        <p14:creationId xmlns:p14="http://schemas.microsoft.com/office/powerpoint/2010/main" val="286147366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Lúc</a:t>
            </a:r>
            <a:r>
              <a:rPr lang="en-US" baseline="0" dirty="0" smtClean="0"/>
              <a:t> </a:t>
            </a:r>
            <a:r>
              <a:rPr lang="en-US" baseline="0" dirty="0" err="1" smtClean="0"/>
              <a:t>này</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đang</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Đang</a:t>
            </a:r>
            <a:r>
              <a:rPr lang="en-US" baseline="0" dirty="0" smtClean="0"/>
              <a:t> </a:t>
            </a:r>
            <a:r>
              <a:rPr lang="en-US" baseline="0" dirty="0" err="1" smtClean="0"/>
              <a:t>chữa</a:t>
            </a:r>
            <a:r>
              <a:rPr lang="en-US" baseline="0" dirty="0" smtClean="0"/>
              <a:t> </a:t>
            </a:r>
            <a:r>
              <a:rPr lang="en-US" baseline="0" dirty="0" err="1" smtClean="0"/>
              <a:t>trị</a:t>
            </a:r>
            <a:r>
              <a:rPr lang="en-US" baseline="0" dirty="0" smtClean="0"/>
              <a:t>.</a:t>
            </a:r>
            <a:endParaRPr lang="en-US" dirty="0"/>
          </a:p>
        </p:txBody>
      </p:sp>
    </p:spTree>
    <p:extLst>
      <p:ext uri="{BB962C8B-B14F-4D97-AF65-F5344CB8AC3E}">
        <p14:creationId xmlns:p14="http://schemas.microsoft.com/office/powerpoint/2010/main" val="278844038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US" dirty="0" err="1" smtClean="0"/>
              <a:t>Kính</a:t>
            </a:r>
            <a:r>
              <a:rPr lang="en-US" baseline="0" dirty="0" smtClean="0"/>
              <a:t> </a:t>
            </a:r>
            <a:r>
              <a:rPr lang="en-US" baseline="0" dirty="0" err="1" smtClean="0"/>
              <a:t>thưa</a:t>
            </a:r>
            <a:r>
              <a:rPr lang="en-US" baseline="0" dirty="0" smtClean="0"/>
              <a:t> </a:t>
            </a:r>
            <a:r>
              <a:rPr lang="en-US" baseline="0" dirty="0" err="1" smtClean="0"/>
              <a:t>quý</a:t>
            </a:r>
            <a:r>
              <a:rPr lang="en-US" baseline="0" dirty="0" smtClean="0"/>
              <a:t> </a:t>
            </a:r>
            <a:r>
              <a:rPr lang="en-US" baseline="0" dirty="0" err="1" smtClean="0"/>
              <a:t>hội</a:t>
            </a:r>
            <a:r>
              <a:rPr lang="en-US" baseline="0" dirty="0" smtClean="0"/>
              <a:t> </a:t>
            </a:r>
            <a:r>
              <a:rPr lang="en-US" baseline="0" dirty="0" err="1" smtClean="0"/>
              <a:t>đồng</a:t>
            </a:r>
            <a:r>
              <a:rPr lang="en-US" baseline="0" dirty="0" smtClean="0"/>
              <a:t>, </a:t>
            </a: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các</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chính</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trên</a:t>
            </a:r>
            <a:r>
              <a:rPr lang="en-US" baseline="0" dirty="0" smtClean="0"/>
              <a:t> </a:t>
            </a:r>
            <a:r>
              <a:rPr lang="en-US" baseline="0" dirty="0" err="1" smtClean="0"/>
              <a:t>điện</a:t>
            </a:r>
            <a:r>
              <a:rPr lang="en-US" baseline="0" dirty="0" smtClean="0"/>
              <a:t> </a:t>
            </a:r>
            <a:r>
              <a:rPr lang="en-US" baseline="0" dirty="0" err="1" smtClean="0"/>
              <a:t>thoại</a:t>
            </a:r>
            <a:r>
              <a:rPr lang="en-US" baseline="0" dirty="0" smtClean="0"/>
              <a:t> di </a:t>
            </a:r>
            <a:r>
              <a:rPr lang="en-US" baseline="0" dirty="0" err="1" smtClean="0"/>
              <a:t>động</a:t>
            </a:r>
            <a:r>
              <a:rPr lang="en-US" baseline="0" dirty="0" smtClean="0"/>
              <a:t> </a:t>
            </a:r>
            <a:r>
              <a:rPr lang="en-US" baseline="0" dirty="0" err="1" smtClean="0"/>
              <a:t>nhằm</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trong</a:t>
            </a:r>
            <a:r>
              <a:rPr lang="en-US" baseline="0" dirty="0" smtClean="0"/>
              <a:t> </a:t>
            </a:r>
            <a:r>
              <a:rPr lang="en-US" baseline="0" dirty="0" err="1" smtClean="0"/>
              <a:t>việc</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p>
          <a:p>
            <a:pPr lvl="0" rtl="0">
              <a:lnSpc>
                <a:spcPct val="115000"/>
              </a:lnSpc>
              <a:spcBef>
                <a:spcPts val="0"/>
              </a:spcBef>
              <a:buClr>
                <a:schemeClr val="dk1"/>
              </a:buClr>
              <a:buSzPct val="100000"/>
              <a:buFont typeface="Arial"/>
              <a:buNone/>
            </a:pPr>
            <a:r>
              <a:rPr lang="en-US" dirty="0" err="1" smtClean="0"/>
              <a:t>Đầu</a:t>
            </a:r>
            <a:r>
              <a:rPr lang="en-US" baseline="0" dirty="0" smtClean="0"/>
              <a:t> </a:t>
            </a:r>
            <a:r>
              <a:rPr lang="en-US" baseline="0" dirty="0" err="1" smtClean="0"/>
              <a:t>tiên</a:t>
            </a:r>
            <a:r>
              <a:rPr lang="en-US" baseline="0" dirty="0" smtClean="0"/>
              <a:t>, </a:t>
            </a:r>
            <a:r>
              <a:rPr lang="en-US" dirty="0" err="1" smtClean="0"/>
              <a:t>tôi</a:t>
            </a:r>
            <a:r>
              <a:rPr lang="en-US" baseline="0" dirty="0" smtClean="0"/>
              <a:t> </a:t>
            </a:r>
            <a:r>
              <a:rPr lang="vi-VN" dirty="0" smtClean="0"/>
              <a:t>xin giới</a:t>
            </a:r>
            <a:r>
              <a:rPr lang="vi-VN" baseline="0" dirty="0" smtClean="0"/>
              <a:t> thiệu về tiến trình chạy ngầm của ứng dụng</a:t>
            </a:r>
            <a:r>
              <a:rPr lang="en-US" baseline="0" dirty="0" smtClean="0"/>
              <a:t> </a:t>
            </a:r>
            <a:r>
              <a:rPr lang="en-US" baseline="0" dirty="0" err="1" smtClean="0"/>
              <a:t>trên</a:t>
            </a:r>
            <a:r>
              <a:rPr lang="en-US" baseline="0" dirty="0" smtClean="0"/>
              <a:t> </a:t>
            </a:r>
            <a:r>
              <a:rPr lang="en-US" baseline="0" dirty="0" err="1" smtClean="0"/>
              <a:t>điện</a:t>
            </a:r>
            <a:r>
              <a:rPr lang="en-US" baseline="0" dirty="0" smtClean="0"/>
              <a:t> </a:t>
            </a:r>
            <a:r>
              <a:rPr lang="en-US" baseline="0" dirty="0" err="1" smtClean="0"/>
              <a:t>thoại</a:t>
            </a:r>
            <a:r>
              <a:rPr lang="vi-VN" baseline="0" dirty="0" smtClean="0"/>
              <a:t>, được gọi là scheduler.</a:t>
            </a:r>
            <a:endParaRPr lang="vi-VN" dirty="0" smtClean="0"/>
          </a:p>
          <a:p>
            <a:pPr marL="0" indent="0">
              <a:buFontTx/>
              <a:buNone/>
            </a:pPr>
            <a:r>
              <a:rPr lang="en-US" dirty="0" smtClean="0"/>
              <a:t>Scheduler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p:txBody>
      </p:sp>
    </p:spTree>
    <p:extLst>
      <p:ext uri="{BB962C8B-B14F-4D97-AF65-F5344CB8AC3E}">
        <p14:creationId xmlns:p14="http://schemas.microsoft.com/office/powerpoint/2010/main" val="341944170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US" dirty="0" err="1" smtClean="0"/>
              <a:t>Kính</a:t>
            </a:r>
            <a:r>
              <a:rPr lang="en-US" baseline="0" dirty="0" smtClean="0"/>
              <a:t> </a:t>
            </a:r>
            <a:r>
              <a:rPr lang="en-US" baseline="0" dirty="0" err="1" smtClean="0"/>
              <a:t>thưa</a:t>
            </a:r>
            <a:r>
              <a:rPr lang="en-US" baseline="0" dirty="0" smtClean="0"/>
              <a:t> </a:t>
            </a:r>
            <a:r>
              <a:rPr lang="en-US" baseline="0" dirty="0" err="1" smtClean="0"/>
              <a:t>quý</a:t>
            </a:r>
            <a:r>
              <a:rPr lang="en-US" baseline="0" dirty="0" smtClean="0"/>
              <a:t> </a:t>
            </a:r>
            <a:r>
              <a:rPr lang="en-US" baseline="0" dirty="0" err="1" smtClean="0"/>
              <a:t>hội</a:t>
            </a:r>
            <a:r>
              <a:rPr lang="en-US" baseline="0" dirty="0" smtClean="0"/>
              <a:t> </a:t>
            </a:r>
            <a:r>
              <a:rPr lang="en-US" baseline="0" dirty="0" err="1" smtClean="0"/>
              <a:t>đồng</a:t>
            </a:r>
            <a:r>
              <a:rPr lang="en-US" baseline="0" dirty="0" smtClean="0"/>
              <a:t>, </a:t>
            </a: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các</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chính</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trên</a:t>
            </a:r>
            <a:r>
              <a:rPr lang="en-US" baseline="0" dirty="0" smtClean="0"/>
              <a:t> </a:t>
            </a:r>
            <a:r>
              <a:rPr lang="en-US" baseline="0" dirty="0" err="1" smtClean="0"/>
              <a:t>điện</a:t>
            </a:r>
            <a:r>
              <a:rPr lang="en-US" baseline="0" dirty="0" smtClean="0"/>
              <a:t> </a:t>
            </a:r>
            <a:r>
              <a:rPr lang="en-US" baseline="0" dirty="0" err="1" smtClean="0"/>
              <a:t>thoại</a:t>
            </a:r>
            <a:r>
              <a:rPr lang="en-US" baseline="0" dirty="0" smtClean="0"/>
              <a:t> di </a:t>
            </a:r>
            <a:r>
              <a:rPr lang="en-US" baseline="0" dirty="0" err="1" smtClean="0"/>
              <a:t>động</a:t>
            </a:r>
            <a:r>
              <a:rPr lang="en-US" baseline="0" dirty="0" smtClean="0"/>
              <a:t> </a:t>
            </a:r>
            <a:r>
              <a:rPr lang="en-US" baseline="0" dirty="0" err="1" smtClean="0"/>
              <a:t>nhằm</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trong</a:t>
            </a:r>
            <a:r>
              <a:rPr lang="en-US" baseline="0" dirty="0" smtClean="0"/>
              <a:t> </a:t>
            </a:r>
            <a:r>
              <a:rPr lang="en-US" baseline="0" dirty="0" err="1" smtClean="0"/>
              <a:t>việc</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p>
          <a:p>
            <a:pPr lvl="0" rtl="0">
              <a:lnSpc>
                <a:spcPct val="115000"/>
              </a:lnSpc>
              <a:spcBef>
                <a:spcPts val="0"/>
              </a:spcBef>
              <a:buClr>
                <a:schemeClr val="dk1"/>
              </a:buClr>
              <a:buSzPct val="100000"/>
              <a:buFont typeface="Arial"/>
              <a:buNone/>
            </a:pPr>
            <a:r>
              <a:rPr lang="en-US" dirty="0" err="1" smtClean="0"/>
              <a:t>Đầu</a:t>
            </a:r>
            <a:r>
              <a:rPr lang="en-US" baseline="0" dirty="0" smtClean="0"/>
              <a:t> </a:t>
            </a:r>
            <a:r>
              <a:rPr lang="en-US" baseline="0" dirty="0" err="1" smtClean="0"/>
              <a:t>tiên</a:t>
            </a:r>
            <a:r>
              <a:rPr lang="en-US" baseline="0" dirty="0" smtClean="0"/>
              <a:t>, </a:t>
            </a:r>
            <a:r>
              <a:rPr lang="en-US" dirty="0" err="1" smtClean="0"/>
              <a:t>tôi</a:t>
            </a:r>
            <a:r>
              <a:rPr lang="en-US" baseline="0" dirty="0" smtClean="0"/>
              <a:t> </a:t>
            </a:r>
            <a:r>
              <a:rPr lang="vi-VN" dirty="0" smtClean="0"/>
              <a:t>xin giới</a:t>
            </a:r>
            <a:r>
              <a:rPr lang="vi-VN" baseline="0" dirty="0" smtClean="0"/>
              <a:t> thiệu về tiến trình chạy ngầm của ứng dụng</a:t>
            </a:r>
            <a:r>
              <a:rPr lang="en-US" baseline="0" dirty="0" smtClean="0"/>
              <a:t> </a:t>
            </a:r>
            <a:r>
              <a:rPr lang="en-US" baseline="0" dirty="0" err="1" smtClean="0"/>
              <a:t>trên</a:t>
            </a:r>
            <a:r>
              <a:rPr lang="en-US" baseline="0" dirty="0" smtClean="0"/>
              <a:t> </a:t>
            </a:r>
            <a:r>
              <a:rPr lang="en-US" baseline="0" dirty="0" err="1" smtClean="0"/>
              <a:t>điện</a:t>
            </a:r>
            <a:r>
              <a:rPr lang="en-US" baseline="0" dirty="0" smtClean="0"/>
              <a:t> </a:t>
            </a:r>
            <a:r>
              <a:rPr lang="en-US" baseline="0" dirty="0" err="1" smtClean="0"/>
              <a:t>thoại</a:t>
            </a:r>
            <a:r>
              <a:rPr lang="vi-VN" baseline="0" dirty="0" smtClean="0"/>
              <a:t>, được gọi là scheduler.</a:t>
            </a:r>
            <a:endParaRPr lang="vi-VN" dirty="0" smtClean="0"/>
          </a:p>
          <a:p>
            <a:pPr marL="0" indent="0">
              <a:buFontTx/>
              <a:buNone/>
            </a:pPr>
            <a:r>
              <a:rPr lang="en-US" dirty="0" smtClean="0"/>
              <a:t>Scheduler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p:txBody>
      </p:sp>
    </p:spTree>
    <p:extLst>
      <p:ext uri="{BB962C8B-B14F-4D97-AF65-F5344CB8AC3E}">
        <p14:creationId xmlns:p14="http://schemas.microsoft.com/office/powerpoint/2010/main" val="213681629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Cứ</a:t>
            </a:r>
            <a:r>
              <a:rPr lang="en-US" baseline="0" dirty="0" smtClean="0"/>
              <a:t> </a:t>
            </a:r>
            <a:r>
              <a:rPr lang="en-US" baseline="0" dirty="0" err="1" smtClean="0"/>
              <a:t>mỗi</a:t>
            </a:r>
            <a:r>
              <a:rPr lang="en-US" baseline="0" dirty="0" smtClean="0"/>
              <a:t> </a:t>
            </a:r>
            <a:r>
              <a:rPr lang="en-US" baseline="0" dirty="0" err="1" smtClean="0"/>
              <a:t>phút</a:t>
            </a:r>
            <a:r>
              <a:rPr lang="en-US" baseline="0" dirty="0" smtClean="0"/>
              <a:t>, scheduler </a:t>
            </a:r>
            <a:r>
              <a:rPr lang="en-US" baseline="0" dirty="0" err="1" smtClean="0"/>
              <a:t>sẽ</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pPr lvl="0" rtl="0">
              <a:lnSpc>
                <a:spcPct val="115000"/>
              </a:lnSpc>
              <a:spcBef>
                <a:spcPts val="0"/>
              </a:spcBef>
              <a:buClr>
                <a:schemeClr val="dk1"/>
              </a:buClr>
              <a:buSzPct val="100000"/>
              <a:buFont typeface="Arial"/>
              <a:buNone/>
            </a:pPr>
            <a:r>
              <a:rPr lang="en-US" dirty="0" smtClean="0"/>
              <a:t>- </a:t>
            </a:r>
            <a:r>
              <a:rPr lang="en-US" dirty="0" err="1" smtClean="0"/>
              <a:t>Lấy</a:t>
            </a:r>
            <a:r>
              <a:rPr lang="en-US" dirty="0" smtClean="0"/>
              <a:t> </a:t>
            </a:r>
            <a:r>
              <a:rPr lang="en-US"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dirty="0" smtClean="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lvl="0" rtl="0">
              <a:lnSpc>
                <a:spcPct val="115000"/>
              </a:lnSpc>
              <a:spcBef>
                <a:spcPts val="0"/>
              </a:spcBef>
              <a:buClr>
                <a:schemeClr val="dk1"/>
              </a:buClr>
              <a:buSzPct val="100000"/>
              <a:buFont typeface="Arial"/>
              <a:buNone/>
            </a:pPr>
            <a:endParaRPr lang="en-US" dirty="0" smtClean="0"/>
          </a:p>
          <a:p>
            <a:pPr lvl="0" rtl="0">
              <a:lnSpc>
                <a:spcPct val="115000"/>
              </a:lnSpc>
              <a:spcBef>
                <a:spcPts val="0"/>
              </a:spcBef>
              <a:buClr>
                <a:schemeClr val="dk1"/>
              </a:buClr>
              <a:buSzPct val="100000"/>
              <a:buFont typeface="Arial"/>
              <a:buNone/>
            </a:pPr>
            <a:r>
              <a:rPr lang="en-US" dirty="0" err="1" smtClean="0"/>
              <a:t>Hàng</a:t>
            </a:r>
            <a:r>
              <a:rPr lang="en-US" baseline="0" dirty="0" smtClean="0"/>
              <a:t> </a:t>
            </a:r>
            <a:r>
              <a:rPr lang="en-US" baseline="0" dirty="0" err="1" smtClean="0"/>
              <a:t>ngày</a:t>
            </a:r>
            <a:r>
              <a:rPr lang="en-US" baseline="0" dirty="0" smtClean="0"/>
              <a:t> </a:t>
            </a:r>
            <a:r>
              <a:rPr lang="en-US" baseline="0" dirty="0" err="1" smtClean="0"/>
              <a:t>vào</a:t>
            </a:r>
            <a:r>
              <a:rPr lang="en-US" baseline="0" dirty="0" smtClean="0"/>
              <a:t> </a:t>
            </a:r>
            <a:r>
              <a:rPr lang="en-US" baseline="0" dirty="0" err="1" smtClean="0"/>
              <a:t>lúc</a:t>
            </a:r>
            <a:r>
              <a:rPr lang="en-US" baseline="0" dirty="0" smtClean="0"/>
              <a:t> 10h </a:t>
            </a:r>
            <a:r>
              <a:rPr lang="en-US" baseline="0" dirty="0" err="1" smtClean="0"/>
              <a:t>đêm</a:t>
            </a:r>
            <a:r>
              <a:rPr lang="en-US" baseline="0" dirty="0" smtClean="0"/>
              <a:t>, scheduler </a:t>
            </a:r>
            <a:r>
              <a:rPr lang="en-US" baseline="0" dirty="0" err="1" smtClean="0"/>
              <a:t>sẽ</a:t>
            </a:r>
            <a:r>
              <a:rPr lang="en-US" baseline="0" dirty="0" smtClean="0"/>
              <a:t> </a:t>
            </a:r>
            <a:r>
              <a:rPr lang="en-US" baseline="0" dirty="0" err="1" smtClean="0"/>
              <a:t>đồng</a:t>
            </a:r>
            <a:r>
              <a:rPr lang="en-US" baseline="0" dirty="0" smtClean="0"/>
              <a:t> </a:t>
            </a:r>
            <a:r>
              <a:rPr lang="en-US" baseline="0" dirty="0" err="1" smtClean="0"/>
              <a:t>bộ</a:t>
            </a:r>
            <a:r>
              <a:rPr lang="en-US" baseline="0" dirty="0" smtClean="0"/>
              <a:t> </a:t>
            </a:r>
            <a:r>
              <a:rPr lang="en-US" baseline="0" dirty="0" err="1" smtClean="0"/>
              <a:t>hóa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p:txBody>
      </p:sp>
    </p:spTree>
    <p:extLst>
      <p:ext uri="{BB962C8B-B14F-4D97-AF65-F5344CB8AC3E}">
        <p14:creationId xmlns:p14="http://schemas.microsoft.com/office/powerpoint/2010/main" val="250035653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endParaRPr lang="en-US" dirty="0"/>
          </a:p>
        </p:txBody>
      </p:sp>
    </p:spTree>
    <p:extLst>
      <p:ext uri="{BB962C8B-B14F-4D97-AF65-F5344CB8AC3E}">
        <p14:creationId xmlns:p14="http://schemas.microsoft.com/office/powerpoint/2010/main" val="11014527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Lấy</a:t>
            </a:r>
            <a:r>
              <a:rPr lang="en-US" dirty="0" smtClean="0"/>
              <a:t> </a:t>
            </a:r>
            <a:r>
              <a:rPr lang="en-US"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dirty="0" smtClean="0"/>
          </a:p>
          <a:p>
            <a:endParaRPr lang="en-US" dirty="0"/>
          </a:p>
        </p:txBody>
      </p:sp>
    </p:spTree>
    <p:extLst>
      <p:ext uri="{BB962C8B-B14F-4D97-AF65-F5344CB8AC3E}">
        <p14:creationId xmlns:p14="http://schemas.microsoft.com/office/powerpoint/2010/main" val="220408004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endParaRPr lang="en-US" dirty="0"/>
          </a:p>
        </p:txBody>
      </p:sp>
    </p:spTree>
    <p:extLst>
      <p:ext uri="{BB962C8B-B14F-4D97-AF65-F5344CB8AC3E}">
        <p14:creationId xmlns:p14="http://schemas.microsoft.com/office/powerpoint/2010/main" val="265843139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Hàng</a:t>
            </a:r>
            <a:r>
              <a:rPr lang="en-US" baseline="0" dirty="0" smtClean="0"/>
              <a:t> </a:t>
            </a:r>
            <a:r>
              <a:rPr lang="en-US" baseline="0" dirty="0" err="1" smtClean="0"/>
              <a:t>ngày</a:t>
            </a:r>
            <a:r>
              <a:rPr lang="en-US" baseline="0" dirty="0" smtClean="0"/>
              <a:t> </a:t>
            </a:r>
            <a:r>
              <a:rPr lang="en-US" baseline="0" dirty="0" err="1" smtClean="0"/>
              <a:t>vào</a:t>
            </a:r>
            <a:r>
              <a:rPr lang="en-US" baseline="0" dirty="0" smtClean="0"/>
              <a:t> </a:t>
            </a:r>
            <a:r>
              <a:rPr lang="en-US" baseline="0" dirty="0" err="1" smtClean="0"/>
              <a:t>lúc</a:t>
            </a:r>
            <a:r>
              <a:rPr lang="en-US" baseline="0" dirty="0" smtClean="0"/>
              <a:t> 10h </a:t>
            </a:r>
            <a:r>
              <a:rPr lang="en-US" baseline="0" dirty="0" err="1" smtClean="0"/>
              <a:t>đêm</a:t>
            </a:r>
            <a:r>
              <a:rPr lang="en-US" baseline="0" dirty="0" smtClean="0"/>
              <a:t>, scheduler </a:t>
            </a:r>
            <a:r>
              <a:rPr lang="en-US" baseline="0" dirty="0" err="1" smtClean="0"/>
              <a:t>sẽ</a:t>
            </a:r>
            <a:r>
              <a:rPr lang="en-US" baseline="0" dirty="0" smtClean="0"/>
              <a:t> </a:t>
            </a:r>
            <a:r>
              <a:rPr lang="en-US" baseline="0" dirty="0" err="1" smtClean="0"/>
              <a:t>đồng</a:t>
            </a:r>
            <a:r>
              <a:rPr lang="en-US" baseline="0" dirty="0" smtClean="0"/>
              <a:t> </a:t>
            </a:r>
            <a:r>
              <a:rPr lang="en-US" baseline="0" dirty="0" err="1" smtClean="0"/>
              <a:t>bộ</a:t>
            </a:r>
            <a:r>
              <a:rPr lang="en-US" baseline="0" dirty="0" smtClean="0"/>
              <a:t> </a:t>
            </a:r>
            <a:r>
              <a:rPr lang="en-US" baseline="0" dirty="0" err="1" smtClean="0"/>
              <a:t>hóa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endParaRPr lang="en-US" dirty="0"/>
          </a:p>
        </p:txBody>
      </p:sp>
    </p:spTree>
    <p:extLst>
      <p:ext uri="{BB962C8B-B14F-4D97-AF65-F5344CB8AC3E}">
        <p14:creationId xmlns:p14="http://schemas.microsoft.com/office/powerpoint/2010/main" val="47458865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trên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a:t>
            </a:r>
            <a:endParaRPr dirty="0"/>
          </a:p>
        </p:txBody>
      </p:sp>
    </p:spTree>
    <p:extLst>
      <p:ext uri="{BB962C8B-B14F-4D97-AF65-F5344CB8AC3E}">
        <p14:creationId xmlns:p14="http://schemas.microsoft.com/office/powerpoint/2010/main" val="101004973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3772128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Tiếp</a:t>
            </a:r>
            <a:r>
              <a:rPr lang="vi-VN" baseline="0" dirty="0" smtClean="0"/>
              <a:t> đến, bác sĩ sẽ ra đơn thuốc cho bệnh nhân và y tá sẽ nhập dữ liệu đơn thuốc và gửi lại cho bệnh nhân để đi mua thuốc và thực hiện việc điều trị tại nhà</a:t>
            </a:r>
            <a:endParaRPr lang="en" dirty="0"/>
          </a:p>
        </p:txBody>
      </p:sp>
    </p:spTree>
    <p:extLst>
      <p:ext uri="{BB962C8B-B14F-4D97-AF65-F5344CB8AC3E}">
        <p14:creationId xmlns:p14="http://schemas.microsoft.com/office/powerpoint/2010/main" val="259099441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a:p>
        </p:txBody>
      </p:sp>
    </p:spTree>
    <p:extLst>
      <p:ext uri="{BB962C8B-B14F-4D97-AF65-F5344CB8AC3E}">
        <p14:creationId xmlns:p14="http://schemas.microsoft.com/office/powerpoint/2010/main" val="390709568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a:p>
        </p:txBody>
      </p:sp>
    </p:spTree>
    <p:extLst>
      <p:ext uri="{BB962C8B-B14F-4D97-AF65-F5344CB8AC3E}">
        <p14:creationId xmlns:p14="http://schemas.microsoft.com/office/powerpoint/2010/main" val="401510698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Sau đó</a:t>
            </a:r>
            <a:r>
              <a:rPr lang="en" baseline="0" dirty="0" smtClean="0"/>
              <a:t> hệ thống sẽ gửi notify về ứng dụng điện thoại di động</a:t>
            </a:r>
            <a:endParaRPr lang="en" dirty="0"/>
          </a:p>
        </p:txBody>
      </p:sp>
    </p:spTree>
    <p:extLst>
      <p:ext uri="{BB962C8B-B14F-4D97-AF65-F5344CB8AC3E}">
        <p14:creationId xmlns:p14="http://schemas.microsoft.com/office/powerpoint/2010/main" val="44001060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Sau đó</a:t>
            </a:r>
            <a:r>
              <a:rPr lang="en" baseline="0" dirty="0" smtClean="0"/>
              <a:t> hệ thống sẽ gửi notify về ứng dụng điện thoại di động</a:t>
            </a:r>
            <a:endParaRPr lang="en" dirty="0"/>
          </a:p>
        </p:txBody>
      </p:sp>
    </p:spTree>
    <p:extLst>
      <p:ext uri="{BB962C8B-B14F-4D97-AF65-F5344CB8AC3E}">
        <p14:creationId xmlns:p14="http://schemas.microsoft.com/office/powerpoint/2010/main" val="117368297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Sau đó</a:t>
            </a:r>
            <a:r>
              <a:rPr lang="en" baseline="0" dirty="0" smtClean="0"/>
              <a:t> hệ thống sẽ gửi notify về ứng dụng điện thoại di động</a:t>
            </a:r>
            <a:endParaRPr lang="en" dirty="0"/>
          </a:p>
        </p:txBody>
      </p:sp>
    </p:spTree>
    <p:extLst>
      <p:ext uri="{BB962C8B-B14F-4D97-AF65-F5344CB8AC3E}">
        <p14:creationId xmlns:p14="http://schemas.microsoft.com/office/powerpoint/2010/main" val="292927318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Sau đó</a:t>
            </a:r>
            <a:r>
              <a:rPr lang="en" baseline="0" dirty="0" smtClean="0"/>
              <a:t> hệ thống sẽ gửi notify về ứng dụng điện thoại di động</a:t>
            </a:r>
            <a:endParaRPr lang="en" dirty="0"/>
          </a:p>
        </p:txBody>
      </p:sp>
    </p:spTree>
    <p:extLst>
      <p:ext uri="{BB962C8B-B14F-4D97-AF65-F5344CB8AC3E}">
        <p14:creationId xmlns:p14="http://schemas.microsoft.com/office/powerpoint/2010/main" val="329907017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Sau đó</a:t>
            </a:r>
            <a:r>
              <a:rPr lang="en" baseline="0" dirty="0" smtClean="0"/>
              <a:t> hệ thống sẽ gửi notify về ứng dụng điện thoại di động</a:t>
            </a:r>
            <a:endParaRPr lang="en" dirty="0" smtClean="0"/>
          </a:p>
          <a:p>
            <a:pPr marL="228600" lvl="0" indent="0">
              <a:spcBef>
                <a:spcPts val="0"/>
              </a:spcBef>
              <a:buNone/>
            </a:pPr>
            <a:r>
              <a:rPr lang="en" dirty="0" smtClean="0"/>
              <a:t>Đồng</a:t>
            </a:r>
            <a:r>
              <a:rPr lang="en" baseline="0" dirty="0" smtClean="0"/>
              <a:t> thời, scheduler sẽ gửi lệnh cập nhật trạng thái của notify sang trạng thái “đã được đọc” lên hệ thống</a:t>
            </a:r>
            <a:endParaRPr lang="en" dirty="0"/>
          </a:p>
        </p:txBody>
      </p:sp>
    </p:spTree>
    <p:extLst>
      <p:ext uri="{BB962C8B-B14F-4D97-AF65-F5344CB8AC3E}">
        <p14:creationId xmlns:p14="http://schemas.microsoft.com/office/powerpoint/2010/main" val="242458341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Khi nhận</a:t>
            </a:r>
            <a:r>
              <a:rPr lang="en" baseline="0" dirty="0" smtClean="0"/>
              <a:t> được thực thể notify, scheduler sẽ phân tích xem, thông báo này là thông báo là thông báo về đơn thuốc mới, thông báo về việc bệnh nhân không hoàn thành tập luyện theo đơn thuốc của bác sĩ hay là thông báo về việc bệnh nhân luyện tập quá mức theo đơn thuốc của bác sĩ.</a:t>
            </a:r>
            <a:endParaRPr lang="en" dirty="0"/>
          </a:p>
        </p:txBody>
      </p:sp>
    </p:spTree>
    <p:extLst>
      <p:ext uri="{BB962C8B-B14F-4D97-AF65-F5344CB8AC3E}">
        <p14:creationId xmlns:p14="http://schemas.microsoft.com/office/powerpoint/2010/main" val="402794620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Khi nhận</a:t>
            </a:r>
            <a:r>
              <a:rPr lang="en" baseline="0" dirty="0" smtClean="0"/>
              <a:t> được thực thể notify, scheduler sẽ phân tích xem, thông báo này là thông báo là thông báo về đơn thuốc mới, thông báo về việc bệnh nhân không hoàn thành tập luyện theo đơn thuốc của bác sĩ hay là thông báo về việc bệnh nhân luyện tập quá mức theo đơn thuốc của bác sĩ.</a:t>
            </a:r>
            <a:endParaRPr lang="en" dirty="0" smtClean="0"/>
          </a:p>
          <a:p>
            <a:pPr marL="228600" lvl="0" indent="0">
              <a:spcBef>
                <a:spcPts val="0"/>
              </a:spcBef>
              <a:buNone/>
            </a:pPr>
            <a:endParaRPr lang="en" dirty="0"/>
          </a:p>
        </p:txBody>
      </p:sp>
    </p:spTree>
    <p:extLst>
      <p:ext uri="{BB962C8B-B14F-4D97-AF65-F5344CB8AC3E}">
        <p14:creationId xmlns:p14="http://schemas.microsoft.com/office/powerpoint/2010/main" val="134561449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Khi nhận</a:t>
            </a:r>
            <a:r>
              <a:rPr lang="en" baseline="0" dirty="0" smtClean="0"/>
              <a:t> được thực thể notify, scheduler sẽ phân tích xem, thông báo này là thông báo là thông báo về đơn thuốc mới, thông báo về việc bệnh nhân không hoàn thành tập luyện theo đơn thuốc của bác sĩ hay là thông báo về việc bệnh nhân luyện tập quá mức theo đơn thuốc của bác sĩ.</a:t>
            </a:r>
            <a:endParaRPr lang="en" dirty="0" smtClean="0"/>
          </a:p>
          <a:p>
            <a:pPr marL="228600" lvl="0" indent="0">
              <a:spcBef>
                <a:spcPts val="0"/>
              </a:spcBef>
              <a:buNone/>
            </a:pPr>
            <a:endParaRPr lang="en" dirty="0"/>
          </a:p>
        </p:txBody>
      </p:sp>
    </p:spTree>
    <p:extLst>
      <p:ext uri="{BB962C8B-B14F-4D97-AF65-F5344CB8AC3E}">
        <p14:creationId xmlns:p14="http://schemas.microsoft.com/office/powerpoint/2010/main" val="31412004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46515519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Khi nhận</a:t>
            </a:r>
            <a:r>
              <a:rPr lang="en" baseline="0" dirty="0" smtClean="0"/>
              <a:t> được thực thể notify, scheduler sẽ phân tích xem, thông báo này là thông báo là thông báo về đơn thuốc mới, thông báo về việc bệnh nhân không hoàn thành tập luyện theo đơn thuốc của bác sĩ hay là thông báo về việc bệnh nhân luyện tập quá mức theo đơn thuốc của bác sĩ.</a:t>
            </a:r>
            <a:endParaRPr lang="en" dirty="0" smtClean="0"/>
          </a:p>
          <a:p>
            <a:pPr marL="228600" lvl="0" indent="0">
              <a:spcBef>
                <a:spcPts val="0"/>
              </a:spcBef>
              <a:buNone/>
            </a:pPr>
            <a:r>
              <a:rPr lang="en" dirty="0" smtClean="0"/>
              <a:t>---------------------------------------------------</a:t>
            </a:r>
          </a:p>
          <a:p>
            <a:pPr marL="228600" lvl="0" indent="0">
              <a:spcBef>
                <a:spcPts val="0"/>
              </a:spcBef>
              <a:buNone/>
            </a:pPr>
            <a:r>
              <a:rPr lang="en" dirty="0" smtClean="0"/>
              <a:t>Nếu</a:t>
            </a:r>
            <a:r>
              <a:rPr lang="en" baseline="0" dirty="0" smtClean="0"/>
              <a:t> là thông báo về đơn thuốc mới, scheduler sẽ thực hiện tiếp tác vụ xử lý đơn thuốc mới từ hệ thống.</a:t>
            </a:r>
            <a:endParaRPr lang="en" dirty="0"/>
          </a:p>
        </p:txBody>
      </p:sp>
    </p:spTree>
    <p:extLst>
      <p:ext uri="{BB962C8B-B14F-4D97-AF65-F5344CB8AC3E}">
        <p14:creationId xmlns:p14="http://schemas.microsoft.com/office/powerpoint/2010/main" val="302593250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Khi nhận</a:t>
            </a:r>
            <a:r>
              <a:rPr lang="en" baseline="0" dirty="0" smtClean="0"/>
              <a:t> được thực thể notify, scheduler sẽ phân tích xem, thông báo này là thông báo là thông báo về đơn thuốc mới, thông báo về việc bệnh nhân không hoàn thành tập luyện theo đơn thuốc của bác sĩ hay là thông báo về việc bệnh nhân luyện tập quá mức theo đơn thuốc của bác sĩ.</a:t>
            </a:r>
            <a:endParaRPr lang="en" dirty="0" smtClean="0"/>
          </a:p>
          <a:p>
            <a:pPr marL="228600" lvl="0" indent="0">
              <a:spcBef>
                <a:spcPts val="0"/>
              </a:spcBef>
              <a:buNone/>
            </a:pPr>
            <a:r>
              <a:rPr lang="en" dirty="0" smtClean="0"/>
              <a:t>---------------------------------------------------</a:t>
            </a:r>
          </a:p>
          <a:p>
            <a:pPr marL="228600" lvl="0" indent="0">
              <a:spcBef>
                <a:spcPts val="0"/>
              </a:spcBef>
              <a:buNone/>
            </a:pPr>
            <a:r>
              <a:rPr lang="en" dirty="0" smtClean="0"/>
              <a:t>Nếu</a:t>
            </a:r>
            <a:r>
              <a:rPr lang="en" baseline="0" dirty="0" smtClean="0"/>
              <a:t> là thông báo về kết quả luyện tập của bệnh nhân, scheduler sẽ thực hiện tiếp tác vụ thông báo đến bệnh nhân.</a:t>
            </a:r>
            <a:endParaRPr lang="en" dirty="0" smtClean="0"/>
          </a:p>
          <a:p>
            <a:pPr marL="228600" lvl="0" indent="0">
              <a:spcBef>
                <a:spcPts val="0"/>
              </a:spcBef>
              <a:buNone/>
            </a:pPr>
            <a:endParaRPr lang="en" dirty="0"/>
          </a:p>
        </p:txBody>
      </p:sp>
    </p:spTree>
    <p:extLst>
      <p:ext uri="{BB962C8B-B14F-4D97-AF65-F5344CB8AC3E}">
        <p14:creationId xmlns:p14="http://schemas.microsoft.com/office/powerpoint/2010/main" val="345201026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err="1" smtClean="0"/>
              <a:t>Để</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mới</a:t>
            </a:r>
            <a:r>
              <a:rPr lang="en-US" baseline="0" dirty="0" smtClean="0"/>
              <a:t> </a:t>
            </a:r>
            <a:r>
              <a:rPr lang="en-US" baseline="0" dirty="0" err="1" smtClean="0"/>
              <a:t>khi</a:t>
            </a:r>
            <a:r>
              <a:rPr lang="en-US" baseline="0" dirty="0" smtClean="0"/>
              <a:t> </a:t>
            </a:r>
            <a:r>
              <a:rPr lang="en-US" baseline="0" dirty="0" err="1" smtClean="0"/>
              <a:t>có</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a:t>
            </a:r>
            <a:endParaRPr dirty="0"/>
          </a:p>
        </p:txBody>
      </p:sp>
    </p:spTree>
    <p:extLst>
      <p:ext uri="{BB962C8B-B14F-4D97-AF65-F5344CB8AC3E}">
        <p14:creationId xmlns:p14="http://schemas.microsoft.com/office/powerpoint/2010/main" val="5150374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386181520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Đầ</a:t>
            </a:r>
            <a:r>
              <a:rPr lang="en" baseline="0" dirty="0" smtClean="0"/>
              <a:t>u tiên, ứng dụng trên điện thoại di động sẽ kích hoạt scheduler gửi yêu cầu lấy đơn thuốc mới đến hệ thống. Hệ thống sẽ truy vấn thực thể Treatment và trả về thực thể treatment tương ứng. Sau đó hệ thống sẽ trả về cho scheduler thực thể treatment này.</a:t>
            </a:r>
            <a:endParaRPr lang="en" dirty="0" smtClean="0"/>
          </a:p>
        </p:txBody>
      </p:sp>
    </p:spTree>
    <p:extLst>
      <p:ext uri="{BB962C8B-B14F-4D97-AF65-F5344CB8AC3E}">
        <p14:creationId xmlns:p14="http://schemas.microsoft.com/office/powerpoint/2010/main" val="327136272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Đầ</a:t>
            </a:r>
            <a:r>
              <a:rPr lang="en" baseline="0" dirty="0" smtClean="0"/>
              <a:t>u tiên, ứng dụng trên điện thoại di động sẽ kích hoạt scheduler gửi yêu cầu lấy đơn thuốc mới đến hệ thống. Hệ thống sẽ truy vấn thực thể Treatment</a:t>
            </a:r>
            <a:endParaRPr lang="en" dirty="0" smtClean="0"/>
          </a:p>
          <a:p>
            <a:pPr marL="228600" lvl="0" indent="0">
              <a:spcBef>
                <a:spcPts val="0"/>
              </a:spcBef>
              <a:buNone/>
            </a:pPr>
            <a:endParaRPr lang="en" dirty="0" smtClean="0"/>
          </a:p>
          <a:p>
            <a:pPr marL="228600" lvl="0" indent="0">
              <a:spcBef>
                <a:spcPts val="0"/>
              </a:spcBef>
              <a:buNone/>
            </a:pPr>
            <a:endParaRPr lang="en" dirty="0"/>
          </a:p>
        </p:txBody>
      </p:sp>
    </p:spTree>
    <p:extLst>
      <p:ext uri="{BB962C8B-B14F-4D97-AF65-F5344CB8AC3E}">
        <p14:creationId xmlns:p14="http://schemas.microsoft.com/office/powerpoint/2010/main" val="186166266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Đầ</a:t>
            </a:r>
            <a:r>
              <a:rPr lang="en" baseline="0" dirty="0" smtClean="0"/>
              <a:t>u tiên, ứng dụng trên điện thoại di động sẽ kích hoạt scheduler gửi yêu cầu lấy đơn thuốc mới đến hệ thống. Hệ thống sẽ truy vấn thực thể Treatment và trả về thực thể treatment tương ứng. Sau đó hệ thống sẽ trả về cho scheduler thực thể treatment này.</a:t>
            </a:r>
            <a:endParaRPr lang="en" dirty="0" smtClean="0"/>
          </a:p>
          <a:p>
            <a:pPr marL="228600" lvl="0" indent="0">
              <a:spcBef>
                <a:spcPts val="0"/>
              </a:spcBef>
              <a:buNone/>
            </a:pPr>
            <a:endParaRPr lang="en" dirty="0"/>
          </a:p>
        </p:txBody>
      </p:sp>
    </p:spTree>
    <p:extLst>
      <p:ext uri="{BB962C8B-B14F-4D97-AF65-F5344CB8AC3E}">
        <p14:creationId xmlns:p14="http://schemas.microsoft.com/office/powerpoint/2010/main" val="265608634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206568301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385398379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656481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64886013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424529646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168700493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43889213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118293081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Tôi</a:t>
            </a:r>
            <a:r>
              <a:rPr lang="en" baseline="0" dirty="0" smtClean="0"/>
              <a:t> xin tiếp tục trình bày giải thuật xử lý đơn thuốc để chuẩn bị cho tác vụ nhắc nhở bệnh nhân dùng thuốc, thức ăn và luyện tập.</a:t>
            </a:r>
            <a:endParaRPr lang="en" dirty="0"/>
          </a:p>
        </p:txBody>
      </p:sp>
    </p:spTree>
    <p:extLst>
      <p:ext uri="{BB962C8B-B14F-4D97-AF65-F5344CB8AC3E}">
        <p14:creationId xmlns:p14="http://schemas.microsoft.com/office/powerpoint/2010/main" val="273190781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200374053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18175578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85751945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144254403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556687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Shape 19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2" name="Shape 19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rtl="0">
              <a:spcBef>
                <a:spcPts val="0"/>
              </a:spcBef>
              <a:buNone/>
            </a:pPr>
            <a:r>
              <a:rPr lang="vi-VN" dirty="0" smtClean="0"/>
              <a:t>Ưu</a:t>
            </a:r>
            <a:r>
              <a:rPr lang="vi-VN" baseline="0" dirty="0" smtClean="0"/>
              <a:t> và nhược điểm của quy trình này là</a:t>
            </a:r>
            <a:endParaRPr lang="en" dirty="0"/>
          </a:p>
        </p:txBody>
      </p:sp>
    </p:spTree>
    <p:extLst>
      <p:ext uri="{BB962C8B-B14F-4D97-AF65-F5344CB8AC3E}">
        <p14:creationId xmlns:p14="http://schemas.microsoft.com/office/powerpoint/2010/main" val="333553714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74381731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46398535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182394294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288434020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66526960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do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để</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a:t>
            </a:r>
            <a:r>
              <a:rPr lang="en-US" baseline="0" dirty="0" err="1" smtClean="0"/>
              <a:t>mở</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email </a:t>
            </a:r>
            <a:r>
              <a:rPr lang="en-US" baseline="0" dirty="0" err="1" smtClean="0"/>
              <a:t>để</a:t>
            </a:r>
            <a:r>
              <a:rPr lang="en-US" baseline="0" dirty="0" smtClean="0"/>
              <a:t> </a:t>
            </a:r>
            <a:r>
              <a:rPr lang="en-US" baseline="0" dirty="0" err="1" smtClean="0"/>
              <a:t>lấy</a:t>
            </a:r>
            <a:r>
              <a:rPr lang="en-US" baseline="0" dirty="0" smtClean="0"/>
              <a:t> </a:t>
            </a:r>
            <a:r>
              <a:rPr lang="en-US" baseline="0" dirty="0" err="1" smtClean="0"/>
              <a:t>thông</a:t>
            </a:r>
            <a:r>
              <a:rPr lang="en-US" baseline="0" dirty="0" smtClean="0"/>
              <a:t> tin </a:t>
            </a:r>
            <a:r>
              <a:rPr lang="en-US" baseline="0" dirty="0" err="1" smtClean="0"/>
              <a:t>đăng</a:t>
            </a:r>
            <a:r>
              <a:rPr lang="en-US" baseline="0" dirty="0" smtClean="0"/>
              <a:t> </a:t>
            </a:r>
            <a:r>
              <a:rPr lang="en-US" baseline="0" dirty="0" err="1" smtClean="0"/>
              <a:t>nhập</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a:t>
            </a:r>
            <a:r>
              <a:rPr lang="en-US" baseline="0" dirty="0" err="1" smtClean="0"/>
              <a:t>trên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khi</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pair device: -&gt;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về</a:t>
            </a:r>
            <a:r>
              <a:rPr lang="en-US" baseline="0" dirty="0" smtClean="0"/>
              <a:t> </a:t>
            </a:r>
            <a:r>
              <a:rPr lang="en-US" baseline="0" dirty="0" err="1" smtClean="0"/>
              <a:t>cách</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do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đã</a:t>
            </a:r>
            <a:r>
              <a:rPr lang="en-US" baseline="0" dirty="0" smtClean="0"/>
              <a:t> </a:t>
            </a:r>
            <a:r>
              <a:rPr lang="en-US" baseline="0" dirty="0" err="1" smtClean="0"/>
              <a:t>kê</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36878095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135281827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dirty="0"/>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27914844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08606965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513198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Đăng</a:t>
            </a:r>
            <a:r>
              <a:rPr lang="vi-VN" baseline="0" dirty="0" smtClean="0"/>
              <a:t> ký khám bệnh đơn giản</a:t>
            </a:r>
            <a:endParaRPr lang="en" dirty="0"/>
          </a:p>
        </p:txBody>
      </p:sp>
    </p:spTree>
    <p:extLst>
      <p:ext uri="{BB962C8B-B14F-4D97-AF65-F5344CB8AC3E}">
        <p14:creationId xmlns:p14="http://schemas.microsoft.com/office/powerpoint/2010/main" val="394092112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1583792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79959290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giao</a:t>
            </a:r>
            <a:r>
              <a:rPr lang="en-US" baseline="0" dirty="0" smtClean="0"/>
              <a:t> </a:t>
            </a:r>
            <a:r>
              <a:rPr lang="en-US" baseline="0" dirty="0" err="1" smtClean="0"/>
              <a:t>tiếp</a:t>
            </a:r>
            <a:r>
              <a:rPr lang="en-US" baseline="0" dirty="0" smtClean="0"/>
              <a:t> </a:t>
            </a:r>
            <a:r>
              <a:rPr lang="en-US" baseline="0" dirty="0" err="1" smtClean="0"/>
              <a:t>và</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baseline="0" dirty="0" smtClean="0"/>
          </a:p>
          <a:p>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162</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Các</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phần</a:t>
            </a:r>
            <a:r>
              <a:rPr lang="en-US" baseline="0" dirty="0" smtClean="0"/>
              <a:t> </a:t>
            </a:r>
            <a:r>
              <a:rPr lang="en-US" baseline="0" dirty="0" err="1" smtClean="0"/>
              <a:t>lớn</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Bluetooth 4.0 </a:t>
            </a:r>
            <a:r>
              <a:rPr lang="en-US" baseline="0" dirty="0" err="1" smtClean="0"/>
              <a:t>có</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BLE Bluetooth Low Energy. </a:t>
            </a:r>
            <a:r>
              <a:rPr lang="en-US" baseline="0" dirty="0" err="1" smtClean="0"/>
              <a:t>Công</a:t>
            </a:r>
            <a:r>
              <a:rPr lang="en-US" baseline="0" dirty="0" smtClean="0"/>
              <a:t> </a:t>
            </a:r>
            <a:r>
              <a:rPr lang="en-US" baseline="0" dirty="0" err="1" smtClean="0"/>
              <a:t>nghệ</a:t>
            </a:r>
            <a:r>
              <a:rPr lang="en-US" baseline="0" dirty="0" smtClean="0"/>
              <a: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giúp</a:t>
            </a:r>
            <a:r>
              <a:rPr lang="en-US" baseline="0" dirty="0" smtClean="0"/>
              <a:t> </a:t>
            </a:r>
            <a:r>
              <a:rPr lang="en-US" baseline="0" dirty="0" err="1" smtClean="0"/>
              <a:t>các</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có</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lâu</a:t>
            </a:r>
            <a:r>
              <a:rPr lang="en-US" baseline="0" dirty="0" smtClean="0"/>
              <a:t> </a:t>
            </a:r>
            <a:r>
              <a:rPr lang="en-US" baseline="0" dirty="0" err="1" smtClean="0"/>
              <a:t>hơn</a:t>
            </a:r>
            <a:r>
              <a:rPr lang="en-US" baseline="0" dirty="0" smtClean="0"/>
              <a:t>.</a:t>
            </a:r>
          </a:p>
          <a:p>
            <a:r>
              <a:rPr lang="en-US" dirty="0" err="1" smtClean="0"/>
              <a:t>Khi</a:t>
            </a:r>
            <a:r>
              <a:rPr lang="en-US" dirty="0" smtClean="0"/>
              <a:t> </a:t>
            </a:r>
            <a:r>
              <a:rPr lang="en-US" dirty="0" err="1" smtClean="0"/>
              <a:t>nói</a:t>
            </a:r>
            <a:r>
              <a:rPr lang="en-US" baseline="0" dirty="0" smtClean="0"/>
              <a:t> </a:t>
            </a:r>
            <a:r>
              <a:rPr lang="en-US" baseline="0" dirty="0" err="1" smtClean="0"/>
              <a:t>đến</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BLE </a:t>
            </a:r>
            <a:r>
              <a:rPr lang="en-US" baseline="0" dirty="0" err="1" smtClean="0"/>
              <a:t>thì</a:t>
            </a:r>
            <a:r>
              <a:rPr lang="en-US" baseline="0" dirty="0" smtClean="0"/>
              <a:t> </a:t>
            </a:r>
            <a:r>
              <a:rPr lang="en-US" baseline="0" dirty="0" err="1" smtClean="0"/>
              <a:t>người</a:t>
            </a:r>
            <a:r>
              <a:rPr lang="en-US" baseline="0" dirty="0" smtClean="0"/>
              <a:t> ta chia </a:t>
            </a:r>
            <a:r>
              <a:rPr lang="en-US" baseline="0" dirty="0" err="1" smtClean="0"/>
              <a:t>thành</a:t>
            </a:r>
            <a:r>
              <a:rPr lang="en-US" baseline="0" dirty="0" smtClean="0"/>
              <a:t> 2 </a:t>
            </a:r>
            <a:r>
              <a:rPr lang="en-US" baseline="0" dirty="0" err="1" smtClean="0"/>
              <a:t>loại</a:t>
            </a:r>
            <a:r>
              <a:rPr lang="en-US" baseline="0" dirty="0" smtClean="0"/>
              <a:t> </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163</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err="1" smtClean="0"/>
              <a:t>Một</a:t>
            </a:r>
            <a:r>
              <a:rPr lang="en-US" baseline="0" dirty="0" smtClean="0"/>
              <a:t> </a:t>
            </a:r>
            <a:r>
              <a:rPr lang="en-US" baseline="0" dirty="0" err="1" smtClean="0"/>
              <a:t>là</a:t>
            </a:r>
            <a:r>
              <a:rPr lang="en-US" baseline="0" dirty="0" smtClean="0"/>
              <a:t> </a:t>
            </a:r>
            <a:r>
              <a:rPr lang="en-US" baseline="0" dirty="0" err="1" smtClean="0"/>
              <a:t>nhận</a:t>
            </a:r>
            <a:r>
              <a:rPr lang="en-US" baseline="0" dirty="0" smtClean="0"/>
              <a:t> </a:t>
            </a:r>
            <a:r>
              <a:rPr lang="en-US" baseline="0" dirty="0" err="1" smtClean="0"/>
              <a:t>lệnh</a:t>
            </a:r>
            <a:r>
              <a:rPr lang="en-US" baseline="0" dirty="0" smtClean="0"/>
              <a:t> </a:t>
            </a:r>
            <a:r>
              <a:rPr lang="en-US" baseline="0" dirty="0" err="1" smtClean="0"/>
              <a:t>và</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hai</a:t>
            </a:r>
            <a:r>
              <a:rPr lang="en-US" baseline="0" dirty="0" smtClean="0"/>
              <a:t> </a:t>
            </a:r>
            <a:r>
              <a:rPr lang="en-US" baseline="0" dirty="0" err="1" smtClean="0"/>
              <a:t>là</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nhận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lệnh</a:t>
            </a:r>
            <a:r>
              <a:rPr lang="en-US" baseline="0" dirty="0" smtClean="0"/>
              <a:t>.</a:t>
            </a:r>
            <a:endParaRPr lang="en-US" dirty="0" smtClean="0"/>
          </a:p>
          <a:p>
            <a:r>
              <a:rPr lang="en-US" dirty="0" err="1" smtClean="0"/>
              <a:t>Một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khi</a:t>
            </a:r>
            <a:r>
              <a:rPr lang="en-US" baseline="0" dirty="0" smtClean="0"/>
              <a:t> </a:t>
            </a:r>
            <a:r>
              <a:rPr lang="en-US" baseline="0" dirty="0" err="1" smtClean="0"/>
              <a:t>mới</a:t>
            </a:r>
            <a:r>
              <a:rPr lang="en-US" baseline="0" dirty="0" smtClean="0"/>
              <a:t> </a:t>
            </a:r>
            <a:r>
              <a:rPr lang="en-US" baseline="0" dirty="0" err="1" smtClean="0"/>
              <a:t>mua</a:t>
            </a:r>
            <a:r>
              <a:rPr lang="en-US" baseline="0" dirty="0" smtClean="0"/>
              <a:t> </a:t>
            </a:r>
            <a:r>
              <a:rPr lang="en-US" baseline="0" dirty="0" err="1" smtClean="0"/>
              <a:t>về</a:t>
            </a:r>
            <a:r>
              <a:rPr lang="en-US" baseline="0" dirty="0" smtClean="0"/>
              <a:t> </a:t>
            </a:r>
            <a:r>
              <a:rPr lang="en-US" baseline="0" dirty="0" err="1" smtClean="0"/>
              <a:t>chưa</a:t>
            </a:r>
            <a:r>
              <a:rPr lang="en-US" baseline="0" dirty="0" smtClean="0"/>
              <a:t> </a:t>
            </a:r>
            <a:r>
              <a:rPr lang="en-US" baseline="0" dirty="0" err="1" smtClean="0"/>
              <a:t>được</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với</a:t>
            </a:r>
            <a:r>
              <a:rPr lang="en-US" baseline="0" dirty="0" smtClean="0"/>
              <a:t> </a:t>
            </a:r>
            <a:r>
              <a:rPr lang="en-US" baseline="0" dirty="0" err="1" smtClean="0"/>
              <a:t>bất</a:t>
            </a:r>
            <a:r>
              <a:rPr lang="en-US" baseline="0" dirty="0" smtClean="0"/>
              <a:t> </a:t>
            </a:r>
            <a:r>
              <a:rPr lang="en-US" baseline="0" dirty="0" err="1" smtClean="0"/>
              <a:t>kì</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nào</a:t>
            </a:r>
            <a:r>
              <a:rPr lang="en-US" baseline="0" dirty="0" smtClean="0"/>
              <a:t> </a:t>
            </a:r>
            <a:r>
              <a:rPr lang="en-US" baseline="0" dirty="0" err="1" smtClean="0"/>
              <a:t>thì</a:t>
            </a:r>
            <a:r>
              <a:rPr lang="en-US" baseline="0" dirty="0" smtClean="0"/>
              <a:t> </a:t>
            </a:r>
            <a:r>
              <a:rPr lang="en-US" baseline="0" dirty="0" err="1" smtClean="0"/>
              <a:t>nó</a:t>
            </a:r>
            <a:r>
              <a:rPr lang="en-US" baseline="0" dirty="0" smtClean="0"/>
              <a:t> </a:t>
            </a:r>
            <a:r>
              <a:rPr lang="en-US" baseline="0" dirty="0" err="1" smtClean="0"/>
              <a:t>luôn</a:t>
            </a:r>
            <a:r>
              <a:rPr lang="en-US" baseline="0" dirty="0" smtClean="0"/>
              <a:t> </a:t>
            </a:r>
            <a:r>
              <a:rPr lang="en-US" baseline="0" dirty="0" err="1" smtClean="0"/>
              <a:t>gửi</a:t>
            </a:r>
            <a:r>
              <a:rPr lang="en-US" baseline="0" dirty="0" smtClean="0"/>
              <a:t> </a:t>
            </a:r>
            <a:r>
              <a:rPr lang="en-US" baseline="0" dirty="0" err="1" smtClean="0"/>
              <a:t>ra</a:t>
            </a:r>
            <a:r>
              <a:rPr lang="en-US" baseline="0" dirty="0" smtClean="0"/>
              <a:t> </a:t>
            </a:r>
            <a:r>
              <a:rPr lang="en-US" baseline="0" dirty="0" err="1" smtClean="0"/>
              <a:t>bên</a:t>
            </a:r>
            <a:r>
              <a:rPr lang="en-US" baseline="0" dirty="0" smtClean="0"/>
              <a:t> </a:t>
            </a:r>
            <a:r>
              <a:rPr lang="en-US" baseline="0" dirty="0" err="1" smtClean="0"/>
              <a:t>ngoài</a:t>
            </a:r>
            <a:r>
              <a:rPr lang="en-US" baseline="0" dirty="0" smtClean="0"/>
              <a:t> 1 </a:t>
            </a:r>
            <a:r>
              <a:rPr lang="en-US" baseline="0" dirty="0" err="1" smtClean="0"/>
              <a:t>gói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advertising package </a:t>
            </a:r>
            <a:r>
              <a:rPr lang="en-US" baseline="0" dirty="0" err="1" smtClean="0"/>
              <a:t>gói</a:t>
            </a:r>
            <a:r>
              <a:rPr lang="en-US" baseline="0" dirty="0" smtClean="0"/>
              <a:t> </a:t>
            </a:r>
            <a:r>
              <a:rPr lang="en-US" baseline="0" dirty="0" err="1" smtClean="0"/>
              <a:t>đó</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Tên</a:t>
            </a:r>
            <a:r>
              <a:rPr lang="en-US" baseline="0" dirty="0" smtClean="0"/>
              <a:t> </a:t>
            </a:r>
            <a:r>
              <a:rPr lang="en-US" baseline="0" dirty="0" err="1" smtClean="0"/>
              <a:t>và</a:t>
            </a:r>
            <a:r>
              <a:rPr lang="en-US" baseline="0" dirty="0" smtClean="0"/>
              <a:t> </a:t>
            </a:r>
            <a:r>
              <a:rPr lang="en-US" baseline="0"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đó</a:t>
            </a:r>
            <a:r>
              <a:rPr lang="en-US" baseline="0" dirty="0" smtClean="0"/>
              <a:t>”.</a:t>
            </a:r>
          </a:p>
          <a:p>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tìm</a:t>
            </a:r>
            <a:r>
              <a:rPr lang="en-US" baseline="0" dirty="0" smtClean="0"/>
              <a:t> </a:t>
            </a:r>
            <a:r>
              <a:rPr lang="en-US" baseline="0" dirty="0" err="1" smtClean="0"/>
              <a:t>và</a:t>
            </a:r>
            <a:r>
              <a:rPr lang="en-US" baseline="0" dirty="0" smtClean="0"/>
              <a:t> list </a:t>
            </a:r>
            <a:r>
              <a:rPr lang="en-US" baseline="0" dirty="0" err="1" smtClean="0"/>
              <a:t>ra</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BLE ở </a:t>
            </a:r>
            <a:r>
              <a:rPr lang="en-US" baseline="0" dirty="0" err="1" smtClean="0"/>
              <a:t>gần</a:t>
            </a:r>
            <a:r>
              <a:rPr lang="en-US" baseline="0" dirty="0" smtClean="0"/>
              <a:t>.</a:t>
            </a:r>
          </a:p>
          <a:p>
            <a:endParaRPr lang="en-US" baseline="0" dirty="0" smtClean="0"/>
          </a:p>
          <a:p>
            <a:endParaRPr lang="en-US" baseline="0" dirty="0" smtClean="0"/>
          </a:p>
          <a:p>
            <a:r>
              <a:rPr lang="en-US" baseline="0" dirty="0" smtClean="0"/>
              <a:t>Viet them de lam </a:t>
            </a:r>
            <a:r>
              <a:rPr lang="en-US" baseline="0" dirty="0" err="1" smtClean="0"/>
              <a:t>ro</a:t>
            </a:r>
            <a:endParaRPr lang="en-US" baseline="0" dirty="0" smtClean="0"/>
          </a:p>
          <a:p>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164</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err="1" smtClean="0"/>
              <a:t>Một</a:t>
            </a:r>
            <a:r>
              <a:rPr lang="en-US" baseline="0" dirty="0" smtClean="0"/>
              <a:t> </a:t>
            </a:r>
            <a:r>
              <a:rPr lang="en-US" baseline="0" dirty="0" err="1" smtClean="0"/>
              <a:t>là</a:t>
            </a:r>
            <a:r>
              <a:rPr lang="en-US" baseline="0" dirty="0" smtClean="0"/>
              <a:t> </a:t>
            </a:r>
            <a:r>
              <a:rPr lang="en-US" baseline="0" dirty="0" err="1" smtClean="0"/>
              <a:t>nhận</a:t>
            </a:r>
            <a:r>
              <a:rPr lang="en-US" baseline="0" dirty="0" smtClean="0"/>
              <a:t> </a:t>
            </a:r>
            <a:r>
              <a:rPr lang="en-US" baseline="0" dirty="0" err="1" smtClean="0"/>
              <a:t>lệnh</a:t>
            </a:r>
            <a:r>
              <a:rPr lang="en-US" baseline="0" dirty="0" smtClean="0"/>
              <a:t> </a:t>
            </a:r>
            <a:r>
              <a:rPr lang="en-US" baseline="0" dirty="0" err="1" smtClean="0"/>
              <a:t>và</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hai</a:t>
            </a:r>
            <a:r>
              <a:rPr lang="en-US" baseline="0" dirty="0" smtClean="0"/>
              <a:t> </a:t>
            </a:r>
            <a:r>
              <a:rPr lang="en-US" baseline="0" dirty="0" err="1" smtClean="0"/>
              <a:t>là</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nhận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lệnh</a:t>
            </a:r>
            <a:r>
              <a:rPr lang="en-US" baseline="0" dirty="0" smtClean="0"/>
              <a:t>.</a:t>
            </a:r>
            <a:endParaRPr lang="en-US" dirty="0" smtClean="0"/>
          </a:p>
          <a:p>
            <a:r>
              <a:rPr lang="en-US" dirty="0" err="1" smtClean="0"/>
              <a:t>Một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khi</a:t>
            </a:r>
            <a:r>
              <a:rPr lang="en-US" baseline="0" dirty="0" smtClean="0"/>
              <a:t> </a:t>
            </a:r>
            <a:r>
              <a:rPr lang="en-US" baseline="0" dirty="0" err="1" smtClean="0"/>
              <a:t>mới</a:t>
            </a:r>
            <a:r>
              <a:rPr lang="en-US" baseline="0" dirty="0" smtClean="0"/>
              <a:t> </a:t>
            </a:r>
            <a:r>
              <a:rPr lang="en-US" baseline="0" dirty="0" err="1" smtClean="0"/>
              <a:t>mua</a:t>
            </a:r>
            <a:r>
              <a:rPr lang="en-US" baseline="0" dirty="0" smtClean="0"/>
              <a:t> </a:t>
            </a:r>
            <a:r>
              <a:rPr lang="en-US" baseline="0" dirty="0" err="1" smtClean="0"/>
              <a:t>về</a:t>
            </a:r>
            <a:r>
              <a:rPr lang="en-US" baseline="0" dirty="0" smtClean="0"/>
              <a:t> </a:t>
            </a:r>
            <a:r>
              <a:rPr lang="en-US" baseline="0" dirty="0" err="1" smtClean="0"/>
              <a:t>chưa</a:t>
            </a:r>
            <a:r>
              <a:rPr lang="en-US" baseline="0" dirty="0" smtClean="0"/>
              <a:t> </a:t>
            </a:r>
            <a:r>
              <a:rPr lang="en-US" baseline="0" dirty="0" err="1" smtClean="0"/>
              <a:t>được</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với</a:t>
            </a:r>
            <a:r>
              <a:rPr lang="en-US" baseline="0" dirty="0" smtClean="0"/>
              <a:t> </a:t>
            </a:r>
            <a:r>
              <a:rPr lang="en-US" baseline="0" dirty="0" err="1" smtClean="0"/>
              <a:t>bất</a:t>
            </a:r>
            <a:r>
              <a:rPr lang="en-US" baseline="0" dirty="0" smtClean="0"/>
              <a:t> </a:t>
            </a:r>
            <a:r>
              <a:rPr lang="en-US" baseline="0" dirty="0" err="1" smtClean="0"/>
              <a:t>kì</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nào</a:t>
            </a:r>
            <a:r>
              <a:rPr lang="en-US" baseline="0" dirty="0" smtClean="0"/>
              <a:t> </a:t>
            </a:r>
            <a:r>
              <a:rPr lang="en-US" baseline="0" dirty="0" err="1" smtClean="0"/>
              <a:t>thì</a:t>
            </a:r>
            <a:r>
              <a:rPr lang="en-US" baseline="0" dirty="0" smtClean="0"/>
              <a:t> </a:t>
            </a:r>
            <a:r>
              <a:rPr lang="en-US" baseline="0" dirty="0" err="1" smtClean="0"/>
              <a:t>nó</a:t>
            </a:r>
            <a:r>
              <a:rPr lang="en-US" baseline="0" dirty="0" smtClean="0"/>
              <a:t> </a:t>
            </a:r>
            <a:r>
              <a:rPr lang="en-US" baseline="0" dirty="0" err="1" smtClean="0"/>
              <a:t>luôn</a:t>
            </a:r>
            <a:r>
              <a:rPr lang="en-US" baseline="0" dirty="0" smtClean="0"/>
              <a:t> </a:t>
            </a:r>
            <a:r>
              <a:rPr lang="en-US" baseline="0" dirty="0" err="1" smtClean="0"/>
              <a:t>gửi</a:t>
            </a:r>
            <a:r>
              <a:rPr lang="en-US" baseline="0" dirty="0" smtClean="0"/>
              <a:t> </a:t>
            </a:r>
            <a:r>
              <a:rPr lang="en-US" baseline="0" dirty="0" err="1" smtClean="0"/>
              <a:t>ra</a:t>
            </a:r>
            <a:r>
              <a:rPr lang="en-US" baseline="0" dirty="0" smtClean="0"/>
              <a:t> </a:t>
            </a:r>
            <a:r>
              <a:rPr lang="en-US" baseline="0" dirty="0" err="1" smtClean="0"/>
              <a:t>bên</a:t>
            </a:r>
            <a:r>
              <a:rPr lang="en-US" baseline="0" dirty="0" smtClean="0"/>
              <a:t> </a:t>
            </a:r>
            <a:r>
              <a:rPr lang="en-US" baseline="0" dirty="0" err="1" smtClean="0"/>
              <a:t>ngoài</a:t>
            </a:r>
            <a:r>
              <a:rPr lang="en-US" baseline="0" dirty="0" smtClean="0"/>
              <a:t> 1 </a:t>
            </a:r>
            <a:r>
              <a:rPr lang="en-US" baseline="0" dirty="0" err="1" smtClean="0"/>
              <a:t>gói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advertising package </a:t>
            </a:r>
            <a:r>
              <a:rPr lang="en-US" baseline="0" dirty="0" err="1" smtClean="0"/>
              <a:t>gói</a:t>
            </a:r>
            <a:r>
              <a:rPr lang="en-US" baseline="0" dirty="0" smtClean="0"/>
              <a:t> </a:t>
            </a:r>
            <a:r>
              <a:rPr lang="en-US" baseline="0" dirty="0" err="1" smtClean="0"/>
              <a:t>đó</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Tên</a:t>
            </a:r>
            <a:r>
              <a:rPr lang="en-US" baseline="0" dirty="0" smtClean="0"/>
              <a:t> </a:t>
            </a:r>
            <a:r>
              <a:rPr lang="en-US" baseline="0" dirty="0" err="1" smtClean="0"/>
              <a:t>và</a:t>
            </a:r>
            <a:r>
              <a:rPr lang="en-US" baseline="0" dirty="0" smtClean="0"/>
              <a:t> </a:t>
            </a:r>
            <a:r>
              <a:rPr lang="en-US" baseline="0"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đó</a:t>
            </a:r>
            <a:r>
              <a:rPr lang="en-US" baseline="0" dirty="0" smtClean="0"/>
              <a:t>”.</a:t>
            </a:r>
          </a:p>
          <a:p>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tìm</a:t>
            </a:r>
            <a:r>
              <a:rPr lang="en-US" baseline="0" dirty="0" smtClean="0"/>
              <a:t> </a:t>
            </a:r>
            <a:r>
              <a:rPr lang="en-US" baseline="0" dirty="0" err="1" smtClean="0"/>
              <a:t>và</a:t>
            </a:r>
            <a:r>
              <a:rPr lang="en-US" baseline="0" dirty="0" smtClean="0"/>
              <a:t> list </a:t>
            </a:r>
            <a:r>
              <a:rPr lang="en-US" baseline="0" dirty="0" err="1" smtClean="0"/>
              <a:t>ra</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BLE ở </a:t>
            </a:r>
            <a:r>
              <a:rPr lang="en-US" baseline="0" dirty="0" err="1" smtClean="0"/>
              <a:t>gần</a:t>
            </a:r>
            <a:r>
              <a:rPr lang="en-US" baseline="0" dirty="0" smtClean="0"/>
              <a:t>.</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165</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Khi</a:t>
            </a:r>
            <a:r>
              <a:rPr lang="en-US" baseline="0" dirty="0" smtClean="0"/>
              <a:t> </a:t>
            </a:r>
            <a:r>
              <a:rPr lang="en-US" baseline="0" dirty="0" err="1" smtClean="0"/>
              <a:t>nói</a:t>
            </a:r>
            <a:r>
              <a:rPr lang="en-US" baseline="0" dirty="0" smtClean="0"/>
              <a:t> </a:t>
            </a:r>
            <a:r>
              <a:rPr lang="en-US" baseline="0" dirty="0" err="1" smtClean="0"/>
              <a:t>đến</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BLE </a:t>
            </a:r>
            <a:r>
              <a:rPr lang="en-US" baseline="0" dirty="0" err="1" smtClean="0"/>
              <a:t>người</a:t>
            </a:r>
            <a:r>
              <a:rPr lang="en-US" baseline="0" dirty="0" smtClean="0"/>
              <a:t> ta chia </a:t>
            </a:r>
            <a:r>
              <a:rPr lang="en-US" baseline="0" dirty="0" err="1" smtClean="0"/>
              <a:t>nó</a:t>
            </a:r>
            <a:r>
              <a:rPr lang="en-US" baseline="0" dirty="0" smtClean="0"/>
              <a:t> </a:t>
            </a:r>
            <a:r>
              <a:rPr lang="en-US" baseline="0" dirty="0" err="1" smtClean="0"/>
              <a:t>thành</a:t>
            </a:r>
            <a:r>
              <a:rPr lang="en-US" baseline="0" dirty="0" smtClean="0"/>
              <a:t> 2 </a:t>
            </a:r>
            <a:r>
              <a:rPr lang="en-US" baseline="0" dirty="0" err="1" smtClean="0"/>
              <a:t>loại</a:t>
            </a:r>
            <a:r>
              <a:rPr lang="en-US" baseline="0" dirty="0" smtClean="0"/>
              <a:t> </a:t>
            </a:r>
            <a:r>
              <a:rPr lang="en-US" baseline="0" dirty="0" err="1" smtClean="0"/>
              <a:t>một</a:t>
            </a:r>
            <a:r>
              <a:rPr lang="en-US" baseline="0" dirty="0" smtClean="0"/>
              <a:t> </a:t>
            </a:r>
            <a:r>
              <a:rPr lang="en-US" baseline="0" dirty="0" err="1" smtClean="0"/>
              <a:t>là</a:t>
            </a:r>
            <a:r>
              <a:rPr lang="en-US" baseline="0" dirty="0" smtClean="0"/>
              <a:t> </a:t>
            </a:r>
            <a:r>
              <a:rPr lang="en-US" baseline="0" dirty="0" err="1" smtClean="0"/>
              <a:t>nhận</a:t>
            </a:r>
            <a:r>
              <a:rPr lang="en-US" baseline="0" dirty="0" smtClean="0"/>
              <a:t> </a:t>
            </a:r>
            <a:r>
              <a:rPr lang="en-US" baseline="0" dirty="0" err="1" smtClean="0"/>
              <a:t>lệnh</a:t>
            </a:r>
            <a:r>
              <a:rPr lang="en-US" baseline="0" dirty="0" smtClean="0"/>
              <a:t> </a:t>
            </a:r>
            <a:r>
              <a:rPr lang="en-US" baseline="0" dirty="0" err="1" smtClean="0"/>
              <a:t>và</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hai</a:t>
            </a:r>
            <a:r>
              <a:rPr lang="en-US" baseline="0" dirty="0" smtClean="0"/>
              <a:t> </a:t>
            </a:r>
            <a:r>
              <a:rPr lang="en-US" baseline="0" dirty="0" err="1" smtClean="0"/>
              <a:t>là</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nhận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lệnh</a:t>
            </a:r>
            <a:r>
              <a:rPr lang="en-US" baseline="0" dirty="0" smtClean="0"/>
              <a:t>.</a:t>
            </a:r>
            <a:endParaRPr lang="en-US" dirty="0" smtClean="0"/>
          </a:p>
          <a:p>
            <a:r>
              <a:rPr lang="en-US" dirty="0" err="1" smtClean="0"/>
              <a:t>Một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khi</a:t>
            </a:r>
            <a:r>
              <a:rPr lang="en-US" baseline="0" dirty="0" smtClean="0"/>
              <a:t> </a:t>
            </a:r>
            <a:r>
              <a:rPr lang="en-US" baseline="0" dirty="0" err="1" smtClean="0"/>
              <a:t>mới</a:t>
            </a:r>
            <a:r>
              <a:rPr lang="en-US" baseline="0" dirty="0" smtClean="0"/>
              <a:t> </a:t>
            </a:r>
            <a:r>
              <a:rPr lang="en-US" baseline="0" dirty="0" err="1" smtClean="0"/>
              <a:t>mua</a:t>
            </a:r>
            <a:r>
              <a:rPr lang="en-US" baseline="0" dirty="0" smtClean="0"/>
              <a:t> </a:t>
            </a:r>
            <a:r>
              <a:rPr lang="en-US" baseline="0" dirty="0" err="1" smtClean="0"/>
              <a:t>về</a:t>
            </a:r>
            <a:r>
              <a:rPr lang="en-US" baseline="0" dirty="0" smtClean="0"/>
              <a:t> </a:t>
            </a:r>
            <a:r>
              <a:rPr lang="en-US" baseline="0" dirty="0" err="1" smtClean="0"/>
              <a:t>chưa</a:t>
            </a:r>
            <a:r>
              <a:rPr lang="en-US" baseline="0" dirty="0" smtClean="0"/>
              <a:t> </a:t>
            </a:r>
            <a:r>
              <a:rPr lang="en-US" baseline="0" dirty="0" err="1" smtClean="0"/>
              <a:t>được</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với</a:t>
            </a:r>
            <a:r>
              <a:rPr lang="en-US" baseline="0" dirty="0" smtClean="0"/>
              <a:t> </a:t>
            </a:r>
            <a:r>
              <a:rPr lang="en-US" baseline="0" dirty="0" err="1" smtClean="0"/>
              <a:t>bất</a:t>
            </a:r>
            <a:r>
              <a:rPr lang="en-US" baseline="0" dirty="0" smtClean="0"/>
              <a:t> </a:t>
            </a:r>
            <a:r>
              <a:rPr lang="en-US" baseline="0" dirty="0" err="1" smtClean="0"/>
              <a:t>kì</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nào</a:t>
            </a:r>
            <a:r>
              <a:rPr lang="en-US" baseline="0" dirty="0" smtClean="0"/>
              <a:t> </a:t>
            </a:r>
            <a:r>
              <a:rPr lang="en-US" baseline="0" dirty="0" err="1" smtClean="0"/>
              <a:t>thì</a:t>
            </a:r>
            <a:r>
              <a:rPr lang="en-US" baseline="0" dirty="0" smtClean="0"/>
              <a:t> </a:t>
            </a:r>
            <a:r>
              <a:rPr lang="en-US" baseline="0" dirty="0" err="1" smtClean="0"/>
              <a:t>nó</a:t>
            </a:r>
            <a:r>
              <a:rPr lang="en-US" baseline="0" dirty="0" smtClean="0"/>
              <a:t> </a:t>
            </a:r>
            <a:r>
              <a:rPr lang="en-US" baseline="0" dirty="0" err="1" smtClean="0"/>
              <a:t>luôn</a:t>
            </a:r>
            <a:r>
              <a:rPr lang="en-US" baseline="0" dirty="0" smtClean="0"/>
              <a:t> </a:t>
            </a:r>
            <a:r>
              <a:rPr lang="en-US" baseline="0" dirty="0" err="1" smtClean="0"/>
              <a:t>gửi</a:t>
            </a:r>
            <a:r>
              <a:rPr lang="en-US" baseline="0" dirty="0" smtClean="0"/>
              <a:t> </a:t>
            </a:r>
            <a:r>
              <a:rPr lang="en-US" baseline="0" dirty="0" err="1" smtClean="0"/>
              <a:t>ra</a:t>
            </a:r>
            <a:r>
              <a:rPr lang="en-US" baseline="0" dirty="0" smtClean="0"/>
              <a:t> </a:t>
            </a:r>
            <a:r>
              <a:rPr lang="en-US" baseline="0" dirty="0" err="1" smtClean="0"/>
              <a:t>bên</a:t>
            </a:r>
            <a:r>
              <a:rPr lang="en-US" baseline="0" dirty="0" smtClean="0"/>
              <a:t> </a:t>
            </a:r>
            <a:r>
              <a:rPr lang="en-US" baseline="0" dirty="0" err="1" smtClean="0"/>
              <a:t>ngoài</a:t>
            </a:r>
            <a:r>
              <a:rPr lang="en-US" baseline="0" dirty="0" smtClean="0"/>
              <a:t> 1 </a:t>
            </a:r>
            <a:r>
              <a:rPr lang="en-US" baseline="0" dirty="0" err="1" smtClean="0"/>
              <a:t>gói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advertising package </a:t>
            </a:r>
            <a:r>
              <a:rPr lang="en-US" baseline="0" dirty="0" err="1" smtClean="0"/>
              <a:t>gói</a:t>
            </a:r>
            <a:r>
              <a:rPr lang="en-US" baseline="0" dirty="0" smtClean="0"/>
              <a:t> </a:t>
            </a:r>
            <a:r>
              <a:rPr lang="en-US" baseline="0" dirty="0" err="1" smtClean="0"/>
              <a:t>đó</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Tên</a:t>
            </a:r>
            <a:r>
              <a:rPr lang="en-US" baseline="0" dirty="0" smtClean="0"/>
              <a:t> </a:t>
            </a:r>
            <a:r>
              <a:rPr lang="en-US" baseline="0" dirty="0" err="1" smtClean="0"/>
              <a:t>và</a:t>
            </a:r>
            <a:r>
              <a:rPr lang="en-US" baseline="0" dirty="0" smtClean="0"/>
              <a:t> </a:t>
            </a:r>
            <a:r>
              <a:rPr lang="en-US" baseline="0"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đó</a:t>
            </a:r>
            <a:r>
              <a:rPr lang="en-US" baseline="0" dirty="0" smtClean="0"/>
              <a:t>”.</a:t>
            </a:r>
          </a:p>
          <a:p>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tìm</a:t>
            </a:r>
            <a:r>
              <a:rPr lang="en-US" baseline="0" dirty="0" smtClean="0"/>
              <a:t> </a:t>
            </a:r>
            <a:r>
              <a:rPr lang="en-US" baseline="0" dirty="0" err="1" smtClean="0"/>
              <a:t>và</a:t>
            </a:r>
            <a:r>
              <a:rPr lang="en-US" baseline="0" dirty="0" smtClean="0"/>
              <a:t> list </a:t>
            </a:r>
            <a:r>
              <a:rPr lang="en-US" baseline="0" dirty="0" err="1" smtClean="0"/>
              <a:t>ra</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BLE ở </a:t>
            </a:r>
            <a:r>
              <a:rPr lang="en-US" baseline="0" dirty="0" err="1" smtClean="0"/>
              <a:t>gần</a:t>
            </a:r>
            <a:r>
              <a:rPr lang="en-US" baseline="0" dirty="0" smtClean="0"/>
              <a:t>.</a:t>
            </a:r>
          </a:p>
          <a:p>
            <a:endParaRPr lang="en-US" baseline="0" dirty="0" smtClean="0"/>
          </a:p>
          <a:p>
            <a:endParaRPr lang="en-US" baseline="0" dirty="0" smtClean="0"/>
          </a:p>
          <a:p>
            <a:r>
              <a:rPr lang="en-US" baseline="0" dirty="0" smtClean="0"/>
              <a:t>Viet them de lam </a:t>
            </a:r>
            <a:r>
              <a:rPr lang="en-US" baseline="0" dirty="0" err="1" smtClean="0"/>
              <a:t>ro</a:t>
            </a:r>
            <a:endParaRPr lang="en-US" baseline="0" dirty="0" smtClean="0"/>
          </a:p>
          <a:p>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166</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Sau</a:t>
            </a:r>
            <a:r>
              <a:rPr lang="en-US" dirty="0" smtClean="0"/>
              <a:t> </a:t>
            </a:r>
            <a:r>
              <a:rPr lang="en-US" dirty="0" err="1" smtClean="0"/>
              <a:t>khi</a:t>
            </a:r>
            <a:r>
              <a:rPr lang="en-US" dirty="0" smtClean="0"/>
              <a:t> </a:t>
            </a:r>
            <a:r>
              <a:rPr lang="en-US" dirty="0" err="1" smtClean="0"/>
              <a:t>bệnh</a:t>
            </a:r>
            <a:r>
              <a:rPr lang="en-US" baseline="0" dirty="0" smtClean="0"/>
              <a:t> </a:t>
            </a:r>
            <a:r>
              <a:rPr lang="en-US" baseline="0" dirty="0" err="1" smtClean="0"/>
              <a:t>nhân</a:t>
            </a:r>
            <a:r>
              <a:rPr lang="en-US" baseline="0" dirty="0" smtClean="0"/>
              <a:t> </a:t>
            </a:r>
            <a:r>
              <a:rPr lang="en-US" baseline="0" dirty="0" err="1" smtClean="0"/>
              <a:t>chọn</a:t>
            </a:r>
            <a:r>
              <a:rPr lang="en-US" baseline="0" dirty="0" smtClean="0"/>
              <a:t> 1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nhờ</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gửi</a:t>
            </a:r>
            <a:r>
              <a:rPr lang="en-US" baseline="0" dirty="0" smtClean="0"/>
              <a:t> 1 </a:t>
            </a:r>
            <a:r>
              <a:rPr lang="en-US" baseline="0" dirty="0" err="1" smtClean="0"/>
              <a:t>lệnh</a:t>
            </a:r>
            <a:r>
              <a:rPr lang="en-US" baseline="0" dirty="0" smtClean="0"/>
              <a:t> </a:t>
            </a:r>
            <a:r>
              <a:rPr lang="en-US" baseline="0" dirty="0" err="1" smtClean="0"/>
              <a:t>là</a:t>
            </a:r>
            <a:r>
              <a:rPr lang="en-US" baseline="0" dirty="0" smtClean="0"/>
              <a:t> register command </a:t>
            </a:r>
            <a:r>
              <a:rPr lang="en-US" baseline="0" dirty="0" err="1" smtClean="0"/>
              <a:t>đến</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167</a:t>
            </a:fld>
            <a:endParaRPr lang="vi-VN"/>
          </a:p>
        </p:txBody>
      </p:sp>
    </p:spTree>
    <p:extLst>
      <p:ext uri="{BB962C8B-B14F-4D97-AF65-F5344CB8AC3E}">
        <p14:creationId xmlns:p14="http://schemas.microsoft.com/office/powerpoint/2010/main" val="307745445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Khi</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nhận</a:t>
            </a:r>
            <a:r>
              <a:rPr lang="en-US" baseline="0" dirty="0" smtClean="0"/>
              <a:t> </a:t>
            </a:r>
            <a:r>
              <a:rPr lang="en-US" baseline="0" dirty="0" err="1" smtClean="0"/>
              <a:t>đc</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register </a:t>
            </a:r>
            <a:r>
              <a:rPr lang="en-US" baseline="0" dirty="0" err="1" smtClean="0"/>
              <a:t>thì</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ngừng</a:t>
            </a:r>
            <a:r>
              <a:rPr lang="en-US" baseline="0" dirty="0" smtClean="0"/>
              <a:t> </a:t>
            </a:r>
            <a:r>
              <a:rPr lang="en-US" baseline="0" dirty="0" err="1" smtClean="0"/>
              <a:t>phát</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advertising package, </a:t>
            </a:r>
            <a:r>
              <a:rPr lang="en-US" baseline="0" dirty="0" err="1" smtClean="0"/>
              <a:t>đồng</a:t>
            </a:r>
            <a:r>
              <a:rPr lang="en-US" baseline="0" dirty="0" smtClean="0"/>
              <a:t> </a:t>
            </a:r>
            <a:r>
              <a:rPr lang="en-US" baseline="0" dirty="0" err="1" smtClean="0"/>
              <a:t>thời</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gửi</a:t>
            </a:r>
            <a:r>
              <a:rPr lang="en-US" baseline="0" dirty="0" smtClean="0"/>
              <a:t> </a:t>
            </a:r>
            <a:r>
              <a:rPr lang="en-US" baseline="0" dirty="0" err="1" smtClean="0"/>
              <a:t>về</a:t>
            </a:r>
            <a:r>
              <a:rPr lang="en-US" baseline="0" dirty="0" smtClean="0"/>
              <a:t> </a:t>
            </a:r>
            <a:r>
              <a:rPr lang="en-US" baseline="0" dirty="0" err="1" smtClean="0"/>
              <a:t>phía</a:t>
            </a:r>
            <a:r>
              <a:rPr lang="en-US" baseline="0" dirty="0" smtClean="0"/>
              <a:t> </a:t>
            </a:r>
            <a:r>
              <a:rPr lang="en-US" baseline="0" dirty="0" err="1" smtClean="0"/>
              <a:t>bên</a:t>
            </a:r>
            <a:r>
              <a:rPr lang="en-US" baseline="0" dirty="0" smtClean="0"/>
              <a:t> </a:t>
            </a:r>
            <a:r>
              <a:rPr lang="en-US" baseline="0" dirty="0" err="1" smtClean="0"/>
              <a:t>kia</a:t>
            </a:r>
            <a:r>
              <a:rPr lang="en-US" baseline="0" dirty="0" smtClean="0"/>
              <a:t> 1 </a:t>
            </a:r>
            <a:r>
              <a:rPr lang="en-US" baseline="0" dirty="0" err="1" smtClean="0"/>
              <a:t>gói</a:t>
            </a:r>
            <a:r>
              <a:rPr lang="en-US" baseline="0" dirty="0" smtClean="0"/>
              <a:t> </a:t>
            </a:r>
            <a:r>
              <a:rPr lang="en-US" baseline="0" dirty="0" err="1" smtClean="0"/>
              <a:t>là</a:t>
            </a:r>
            <a:r>
              <a:rPr lang="en-US" baseline="0" dirty="0" smtClean="0"/>
              <a:t> device profile, device profile </a:t>
            </a:r>
            <a:r>
              <a:rPr lang="en-US" baseline="0" dirty="0" err="1" smtClean="0"/>
              <a:t>cho</a:t>
            </a:r>
            <a:r>
              <a:rPr lang="en-US" baseline="0" dirty="0" smtClean="0"/>
              <a:t> ta </a:t>
            </a:r>
            <a:r>
              <a:rPr lang="en-US" baseline="0" dirty="0" err="1" smtClean="0"/>
              <a:t>biết</a:t>
            </a:r>
            <a:r>
              <a:rPr lang="en-US" baseline="0" dirty="0" smtClean="0"/>
              <a:t> </a:t>
            </a:r>
            <a:r>
              <a:rPr lang="en-US" baseline="0" dirty="0" err="1" smtClean="0"/>
              <a:t>rằng</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này</a:t>
            </a:r>
            <a:r>
              <a:rPr lang="en-US" baseline="0" dirty="0" smtClean="0"/>
              <a:t> </a:t>
            </a:r>
            <a:r>
              <a:rPr lang="en-US" baseline="0" dirty="0" err="1" smtClean="0"/>
              <a:t>có</a:t>
            </a:r>
            <a:r>
              <a:rPr lang="en-US" baseline="0" dirty="0" smtClean="0"/>
              <a:t> </a:t>
            </a:r>
            <a:r>
              <a:rPr lang="en-US" baseline="0" dirty="0" err="1" smtClean="0"/>
              <a:t>những</a:t>
            </a:r>
            <a:r>
              <a:rPr lang="en-US" baseline="0" dirty="0" smtClean="0"/>
              <a:t> </a:t>
            </a:r>
            <a:r>
              <a:rPr lang="en-US" baseline="0" dirty="0" err="1" smtClean="0"/>
              <a:t>gì</a:t>
            </a:r>
            <a:r>
              <a:rPr lang="en-US" baseline="0" dirty="0" smtClean="0"/>
              <a:t>, </a:t>
            </a:r>
            <a:r>
              <a:rPr lang="en-US" baseline="0" dirty="0" err="1" smtClean="0"/>
              <a:t>những</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nào</a:t>
            </a:r>
            <a:r>
              <a:rPr lang="en-US" baseline="0" dirty="0" smtClean="0"/>
              <a:t> </a:t>
            </a:r>
            <a:r>
              <a:rPr lang="en-US" baseline="0" dirty="0" err="1" smtClean="0"/>
              <a:t>mình</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thể</a:t>
            </a:r>
            <a:r>
              <a:rPr lang="en-US" baseline="0" dirty="0" smtClean="0"/>
              <a:t> </a:t>
            </a:r>
            <a:r>
              <a:rPr lang="en-US" baseline="0" dirty="0" err="1" smtClean="0"/>
              <a:t>đọc</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thay</a:t>
            </a:r>
            <a:r>
              <a:rPr lang="en-US" baseline="0" dirty="0" smtClean="0"/>
              <a:t> </a:t>
            </a:r>
            <a:r>
              <a:rPr lang="en-US" baseline="0" dirty="0" err="1" smtClean="0"/>
              <a:t>đổi</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168</a:t>
            </a:fld>
            <a:endParaRPr lang="vi-VN"/>
          </a:p>
        </p:txBody>
      </p:sp>
    </p:spTree>
    <p:extLst>
      <p:ext uri="{BB962C8B-B14F-4D97-AF65-F5344CB8AC3E}">
        <p14:creationId xmlns:p14="http://schemas.microsoft.com/office/powerpoint/2010/main" val="3748182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Khi</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nhận</a:t>
            </a:r>
            <a:r>
              <a:rPr lang="en-US" baseline="0" dirty="0" smtClean="0"/>
              <a:t> </a:t>
            </a:r>
            <a:r>
              <a:rPr lang="en-US" baseline="0" dirty="0" err="1" smtClean="0"/>
              <a:t>đc</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register </a:t>
            </a:r>
            <a:r>
              <a:rPr lang="en-US" baseline="0" dirty="0" err="1" smtClean="0"/>
              <a:t>thì</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ngừng</a:t>
            </a:r>
            <a:r>
              <a:rPr lang="en-US" baseline="0" dirty="0" smtClean="0"/>
              <a:t> </a:t>
            </a:r>
            <a:r>
              <a:rPr lang="en-US" baseline="0" dirty="0" err="1" smtClean="0"/>
              <a:t>phát</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advertising package, </a:t>
            </a:r>
            <a:r>
              <a:rPr lang="en-US" baseline="0" dirty="0" err="1" smtClean="0"/>
              <a:t>đồng</a:t>
            </a:r>
            <a:r>
              <a:rPr lang="en-US" baseline="0" dirty="0" smtClean="0"/>
              <a:t> </a:t>
            </a:r>
            <a:r>
              <a:rPr lang="en-US" baseline="0" dirty="0" err="1" smtClean="0"/>
              <a:t>thời</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gửi</a:t>
            </a:r>
            <a:r>
              <a:rPr lang="en-US" baseline="0" dirty="0" smtClean="0"/>
              <a:t> </a:t>
            </a:r>
            <a:r>
              <a:rPr lang="en-US" baseline="0" dirty="0" err="1" smtClean="0"/>
              <a:t>về</a:t>
            </a:r>
            <a:r>
              <a:rPr lang="en-US" baseline="0" dirty="0" smtClean="0"/>
              <a:t> </a:t>
            </a:r>
            <a:r>
              <a:rPr lang="en-US" baseline="0" dirty="0" err="1" smtClean="0"/>
              <a:t>phía</a:t>
            </a:r>
            <a:r>
              <a:rPr lang="en-US" baseline="0" dirty="0" smtClean="0"/>
              <a:t> </a:t>
            </a:r>
            <a:r>
              <a:rPr lang="en-US" baseline="0" dirty="0" err="1" smtClean="0"/>
              <a:t>bên</a:t>
            </a:r>
            <a:r>
              <a:rPr lang="en-US" baseline="0" dirty="0" smtClean="0"/>
              <a:t> </a:t>
            </a:r>
            <a:r>
              <a:rPr lang="en-US" baseline="0" dirty="0" err="1" smtClean="0"/>
              <a:t>kia</a:t>
            </a:r>
            <a:r>
              <a:rPr lang="en-US" baseline="0" dirty="0" smtClean="0"/>
              <a:t> 1 </a:t>
            </a:r>
            <a:r>
              <a:rPr lang="en-US" baseline="0" dirty="0" err="1" smtClean="0"/>
              <a:t>gói</a:t>
            </a:r>
            <a:r>
              <a:rPr lang="en-US" baseline="0" dirty="0" smtClean="0"/>
              <a:t> </a:t>
            </a:r>
            <a:r>
              <a:rPr lang="en-US" baseline="0" dirty="0" err="1" smtClean="0"/>
              <a:t>là</a:t>
            </a:r>
            <a:r>
              <a:rPr lang="en-US" baseline="0" dirty="0" smtClean="0"/>
              <a:t> device profile, device profile </a:t>
            </a:r>
            <a:r>
              <a:rPr lang="en-US" baseline="0" dirty="0" err="1" smtClean="0"/>
              <a:t>cho</a:t>
            </a:r>
            <a:r>
              <a:rPr lang="en-US" baseline="0" dirty="0" smtClean="0"/>
              <a:t> ta </a:t>
            </a:r>
            <a:r>
              <a:rPr lang="en-US" baseline="0" dirty="0" err="1" smtClean="0"/>
              <a:t>biết</a:t>
            </a:r>
            <a:r>
              <a:rPr lang="en-US" baseline="0" dirty="0" smtClean="0"/>
              <a:t> </a:t>
            </a:r>
            <a:r>
              <a:rPr lang="en-US" baseline="0" dirty="0" err="1" smtClean="0"/>
              <a:t>rằng</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này</a:t>
            </a:r>
            <a:r>
              <a:rPr lang="en-US" baseline="0" dirty="0" smtClean="0"/>
              <a:t> </a:t>
            </a:r>
            <a:r>
              <a:rPr lang="en-US" baseline="0" dirty="0" err="1" smtClean="0"/>
              <a:t>có</a:t>
            </a:r>
            <a:r>
              <a:rPr lang="en-US" baseline="0" dirty="0" smtClean="0"/>
              <a:t> </a:t>
            </a:r>
            <a:r>
              <a:rPr lang="en-US" baseline="0" dirty="0" err="1" smtClean="0"/>
              <a:t>những</a:t>
            </a:r>
            <a:r>
              <a:rPr lang="en-US" baseline="0" dirty="0" smtClean="0"/>
              <a:t> </a:t>
            </a:r>
            <a:r>
              <a:rPr lang="en-US" baseline="0" dirty="0" err="1" smtClean="0"/>
              <a:t>gì</a:t>
            </a:r>
            <a:r>
              <a:rPr lang="en-US" baseline="0" dirty="0" smtClean="0"/>
              <a:t>, </a:t>
            </a:r>
            <a:r>
              <a:rPr lang="en-US" baseline="0" dirty="0" err="1" smtClean="0"/>
              <a:t>những</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nào</a:t>
            </a:r>
            <a:r>
              <a:rPr lang="en-US" baseline="0" dirty="0" smtClean="0"/>
              <a:t> </a:t>
            </a:r>
            <a:r>
              <a:rPr lang="en-US" baseline="0" dirty="0" err="1" smtClean="0"/>
              <a:t>mình</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thể</a:t>
            </a:r>
            <a:r>
              <a:rPr lang="en-US" baseline="0" dirty="0" smtClean="0"/>
              <a:t> </a:t>
            </a:r>
            <a:r>
              <a:rPr lang="en-US" baseline="0" dirty="0" err="1" smtClean="0"/>
              <a:t>đọc</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thay</a:t>
            </a:r>
            <a:r>
              <a:rPr lang="en-US" baseline="0" dirty="0" smtClean="0"/>
              <a:t> </a:t>
            </a:r>
            <a:r>
              <a:rPr lang="en-US" baseline="0" dirty="0" err="1" smtClean="0"/>
              <a:t>đổi</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169</a:t>
            </a:fld>
            <a:endParaRPr lang="vi-VN"/>
          </a:p>
        </p:txBody>
      </p:sp>
    </p:spTree>
    <p:extLst>
      <p:ext uri="{BB962C8B-B14F-4D97-AF65-F5344CB8AC3E}">
        <p14:creationId xmlns:p14="http://schemas.microsoft.com/office/powerpoint/2010/main" val="37481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Bệnh</a:t>
            </a:r>
            <a:r>
              <a:rPr lang="vi-VN" baseline="0" dirty="0" smtClean="0"/>
              <a:t> viện có thể ra đơn thuốc cho nhiều bệnh nhân trong thời gian ngắn</a:t>
            </a:r>
            <a:endParaRPr lang="en" dirty="0"/>
          </a:p>
        </p:txBody>
      </p:sp>
    </p:spTree>
    <p:extLst>
      <p:ext uri="{BB962C8B-B14F-4D97-AF65-F5344CB8AC3E}">
        <p14:creationId xmlns:p14="http://schemas.microsoft.com/office/powerpoint/2010/main" val="384744083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có</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characteristic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cần</a:t>
            </a:r>
            <a:r>
              <a:rPr lang="en-US" baseline="0" dirty="0" smtClean="0"/>
              <a:t> </a:t>
            </a:r>
            <a:r>
              <a:rPr lang="en-US" baseline="0" dirty="0" err="1" smtClean="0"/>
              <a:t>mong</a:t>
            </a:r>
            <a:r>
              <a:rPr lang="en-US" baseline="0" dirty="0" smtClean="0"/>
              <a:t> </a:t>
            </a:r>
            <a:r>
              <a:rPr lang="en-US" baseline="0" dirty="0" err="1" smtClean="0"/>
              <a:t>muốn</a:t>
            </a:r>
            <a:r>
              <a:rPr lang="en-US" baseline="0" dirty="0" smtClean="0"/>
              <a:t> </a:t>
            </a:r>
            <a:r>
              <a:rPr lang="en-US" baseline="0" dirty="0" err="1" smtClean="0"/>
              <a:t>thì</a:t>
            </a:r>
            <a:r>
              <a:rPr lang="en-US" baseline="0" dirty="0" smtClean="0"/>
              <a:t> </a:t>
            </a:r>
            <a:r>
              <a:rPr lang="en-US" baseline="0" dirty="0" err="1" smtClean="0"/>
              <a:t>đều</a:t>
            </a:r>
            <a:r>
              <a:rPr lang="en-US" baseline="0" dirty="0" smtClean="0"/>
              <a:t> </a:t>
            </a:r>
            <a:r>
              <a:rPr lang="en-US" baseline="0" dirty="0" err="1" smtClean="0"/>
              <a:t>đặn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nhờ</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gửi</a:t>
            </a:r>
            <a:r>
              <a:rPr lang="en-US" baseline="0" dirty="0" smtClean="0"/>
              <a:t> </a:t>
            </a:r>
            <a:r>
              <a:rPr lang="en-US" baseline="0" dirty="0" err="1" smtClean="0"/>
              <a:t>lệnh</a:t>
            </a:r>
            <a:r>
              <a:rPr lang="en-US" baseline="0" dirty="0" smtClean="0"/>
              <a:t> </a:t>
            </a:r>
            <a:r>
              <a:rPr lang="en-US" baseline="0" dirty="0" err="1" smtClean="0"/>
              <a:t>lấy</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theo</a:t>
            </a:r>
            <a:r>
              <a:rPr lang="en-US" baseline="0" dirty="0" smtClean="0"/>
              <a:t> </a:t>
            </a:r>
            <a:r>
              <a:rPr lang="en-US" baseline="0" dirty="0" err="1" smtClean="0"/>
              <a:t>từng</a:t>
            </a:r>
            <a:r>
              <a:rPr lang="en-US" baseline="0" dirty="0" smtClean="0"/>
              <a:t> UUID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có</a:t>
            </a:r>
            <a:r>
              <a:rPr lang="en-US" baseline="0" dirty="0" smtClean="0"/>
              <a:t>.</a:t>
            </a:r>
            <a:endParaRPr lang="vi-VN" dirty="0"/>
          </a:p>
        </p:txBody>
      </p:sp>
    </p:spTree>
    <p:extLst>
      <p:ext uri="{BB962C8B-B14F-4D97-AF65-F5344CB8AC3E}">
        <p14:creationId xmlns:p14="http://schemas.microsoft.com/office/powerpoint/2010/main" val="114963887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Sau</a:t>
            </a:r>
            <a:r>
              <a:rPr lang="en-US" dirty="0" smtClean="0"/>
              <a:t> </a:t>
            </a:r>
            <a:r>
              <a:rPr lang="en-US" dirty="0" err="1" smtClean="0"/>
              <a:t>đó</a:t>
            </a:r>
            <a:r>
              <a:rPr lang="en-US" dirty="0" smtClean="0"/>
              <a: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về</a:t>
            </a:r>
            <a:r>
              <a:rPr lang="en-US" baseline="0" dirty="0" smtClean="0"/>
              <a:t> </a:t>
            </a:r>
            <a:r>
              <a:rPr lang="en-US" baseline="0" dirty="0" err="1" smtClean="0"/>
              <a:t>phía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và</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lưu</a:t>
            </a:r>
            <a:r>
              <a:rPr lang="en-US" baseline="0" dirty="0" smtClean="0"/>
              <a:t> </a:t>
            </a:r>
            <a:r>
              <a:rPr lang="en-US" baseline="0" dirty="0" err="1" smtClean="0"/>
              <a:t>các</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thành</a:t>
            </a:r>
            <a:r>
              <a:rPr lang="en-US" baseline="0" dirty="0" smtClean="0"/>
              <a:t> </a:t>
            </a:r>
            <a:r>
              <a:rPr lang="en-US" baseline="0" dirty="0" err="1" smtClean="0"/>
              <a:t>các</a:t>
            </a:r>
            <a:r>
              <a:rPr lang="en-US" baseline="0" dirty="0" smtClean="0"/>
              <a:t> file </a:t>
            </a:r>
            <a:r>
              <a:rPr lang="en-US" baseline="0" dirty="0" err="1" smtClean="0"/>
              <a:t>trong</a:t>
            </a:r>
            <a:r>
              <a:rPr lang="en-US" baseline="0" dirty="0" smtClean="0"/>
              <a:t> </a:t>
            </a:r>
            <a:r>
              <a:rPr lang="en-US" baseline="0" dirty="0" err="1" smtClean="0"/>
              <a:t>thư</a:t>
            </a:r>
            <a:r>
              <a:rPr lang="en-US" baseline="0" dirty="0" smtClean="0"/>
              <a:t> </a:t>
            </a:r>
            <a:r>
              <a:rPr lang="en-US" baseline="0" dirty="0" err="1" smtClean="0"/>
              <a:t>mục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Các</a:t>
            </a:r>
            <a:r>
              <a:rPr lang="en-US" baseline="0" dirty="0" smtClean="0"/>
              <a:t> file </a:t>
            </a:r>
            <a:r>
              <a:rPr lang="en-US" baseline="0" dirty="0" err="1" smtClean="0"/>
              <a:t>này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đặt</a:t>
            </a:r>
            <a:r>
              <a:rPr lang="en-US" baseline="0" dirty="0" smtClean="0"/>
              <a:t> </a:t>
            </a:r>
            <a:r>
              <a:rPr lang="en-US" baseline="0" dirty="0" err="1" smtClean="0"/>
              <a:t>tên</a:t>
            </a:r>
            <a:r>
              <a:rPr lang="en-US" baseline="0" dirty="0" smtClean="0"/>
              <a:t> </a:t>
            </a:r>
            <a:r>
              <a:rPr lang="en-US" baseline="0" dirty="0" err="1" smtClean="0"/>
              <a:t>theo</a:t>
            </a:r>
            <a:r>
              <a:rPr lang="en-US" baseline="0" dirty="0" smtClean="0"/>
              <a:t> </a:t>
            </a:r>
            <a:r>
              <a:rPr lang="en-US" baseline="0" dirty="0" err="1" smtClean="0"/>
              <a:t>định</a:t>
            </a:r>
            <a:r>
              <a:rPr lang="en-US" baseline="0" dirty="0" smtClean="0"/>
              <a:t> </a:t>
            </a:r>
            <a:r>
              <a:rPr lang="en-US" baseline="0" dirty="0" err="1" smtClean="0"/>
              <a:t>dạng</a:t>
            </a:r>
            <a:r>
              <a:rPr lang="en-US" baseline="0" dirty="0" smtClean="0"/>
              <a:t> </a:t>
            </a:r>
            <a:r>
              <a:rPr lang="en-US" baseline="0" dirty="0" err="1" smtClean="0"/>
              <a:t>tên</a:t>
            </a:r>
            <a:r>
              <a:rPr lang="en-US" baseline="0" dirty="0" smtClean="0"/>
              <a:t> </a:t>
            </a:r>
            <a:r>
              <a:rPr lang="en-US" baseline="0" dirty="0" err="1" smtClean="0"/>
              <a:t>là</a:t>
            </a:r>
            <a:r>
              <a:rPr lang="en-US" baseline="0" dirty="0" smtClean="0"/>
              <a:t> </a:t>
            </a:r>
            <a:r>
              <a:rPr lang="en-US" baseline="0" dirty="0" err="1" smtClean="0"/>
              <a:t>năm</a:t>
            </a:r>
            <a:r>
              <a:rPr lang="en-US" baseline="0" dirty="0" smtClean="0"/>
              <a:t> </a:t>
            </a:r>
            <a:r>
              <a:rPr lang="en-US" baseline="0" dirty="0" err="1" smtClean="0"/>
              <a:t>tháng</a:t>
            </a:r>
            <a:r>
              <a:rPr lang="en-US" baseline="0" dirty="0" smtClean="0"/>
              <a:t> </a:t>
            </a:r>
            <a:r>
              <a:rPr lang="en-US" baseline="0" dirty="0" err="1" smtClean="0"/>
              <a:t>ngày</a:t>
            </a:r>
            <a:r>
              <a:rPr lang="en-US" baseline="0" dirty="0" smtClean="0"/>
              <a:t> </a:t>
            </a:r>
            <a:r>
              <a:rPr lang="en-US" baseline="0" dirty="0" err="1" smtClean="0"/>
              <a:t>để</a:t>
            </a:r>
            <a:r>
              <a:rPr lang="en-US" baseline="0" dirty="0" smtClean="0"/>
              <a:t> </a:t>
            </a:r>
            <a:r>
              <a:rPr lang="en-US" baseline="0" dirty="0" err="1" smtClean="0"/>
              <a:t>thuận</a:t>
            </a:r>
            <a:r>
              <a:rPr lang="en-US" baseline="0" dirty="0" smtClean="0"/>
              <a:t> </a:t>
            </a:r>
            <a:r>
              <a:rPr lang="en-US" baseline="0" dirty="0" err="1" smtClean="0"/>
              <a:t>lợi</a:t>
            </a:r>
            <a:r>
              <a:rPr lang="en-US" baseline="0" dirty="0" smtClean="0"/>
              <a:t> </a:t>
            </a:r>
            <a:r>
              <a:rPr lang="en-US" baseline="0" dirty="0" err="1" smtClean="0"/>
              <a:t>cho</a:t>
            </a:r>
            <a:r>
              <a:rPr lang="en-US" baseline="0" dirty="0" smtClean="0"/>
              <a:t> </a:t>
            </a:r>
            <a:r>
              <a:rPr lang="en-US" baseline="0" dirty="0" err="1" smtClean="0"/>
              <a:t>việc</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trong</a:t>
            </a:r>
            <a:r>
              <a:rPr lang="en-US" baseline="0" dirty="0" smtClean="0"/>
              <a:t> </a:t>
            </a:r>
            <a:r>
              <a:rPr lang="en-US" baseline="0" dirty="0" err="1" smtClean="0"/>
              <a:t>nhiều</a:t>
            </a:r>
            <a:r>
              <a:rPr lang="en-US" baseline="0" dirty="0" smtClean="0"/>
              <a:t> </a:t>
            </a:r>
            <a:r>
              <a:rPr lang="en-US" baseline="0" dirty="0" err="1" smtClean="0"/>
              <a:t>ngày</a:t>
            </a:r>
            <a:r>
              <a:rPr lang="en-US" baseline="0" dirty="0" smtClean="0"/>
              <a:t> </a:t>
            </a:r>
            <a:r>
              <a:rPr lang="en-US" baseline="0" dirty="0" err="1" smtClean="0"/>
              <a:t>và</a:t>
            </a:r>
            <a:r>
              <a:rPr lang="en-US" baseline="0" dirty="0" smtClean="0"/>
              <a:t> </a:t>
            </a:r>
            <a:r>
              <a:rPr lang="en-US" baseline="0" dirty="0" err="1" smtClean="0"/>
              <a:t>gửi</a:t>
            </a:r>
            <a:r>
              <a:rPr lang="en-US" baseline="0" dirty="0" smtClean="0"/>
              <a:t> </a:t>
            </a:r>
            <a:r>
              <a:rPr lang="en-US" baseline="0" dirty="0" err="1" smtClean="0"/>
              <a:t>lên</a:t>
            </a:r>
            <a:r>
              <a:rPr lang="en-US" baseline="0" dirty="0" smtClean="0"/>
              <a:t> </a:t>
            </a:r>
            <a:r>
              <a:rPr lang="en-US" baseline="0" dirty="0" err="1" smtClean="0"/>
              <a:t>cùng</a:t>
            </a:r>
            <a:r>
              <a:rPr lang="en-US" baseline="0" dirty="0" smtClean="0"/>
              <a:t> </a:t>
            </a:r>
            <a:r>
              <a:rPr lang="en-US" baseline="0" dirty="0" err="1" smtClean="0"/>
              <a:t>một</a:t>
            </a:r>
            <a:r>
              <a:rPr lang="en-US" baseline="0" dirty="0" smtClean="0"/>
              <a:t> </a:t>
            </a:r>
            <a:r>
              <a:rPr lang="en-US" baseline="0" dirty="0" err="1" smtClean="0"/>
              <a:t>lúc</a:t>
            </a:r>
            <a:endParaRPr lang="vi-VN" dirty="0"/>
          </a:p>
        </p:txBody>
      </p:sp>
    </p:spTree>
    <p:extLst>
      <p:ext uri="{BB962C8B-B14F-4D97-AF65-F5344CB8AC3E}">
        <p14:creationId xmlns:p14="http://schemas.microsoft.com/office/powerpoint/2010/main" val="339208538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đến</a:t>
            </a:r>
            <a:r>
              <a:rPr lang="en-US" baseline="0" dirty="0" smtClean="0"/>
              <a:t> </a:t>
            </a:r>
            <a:r>
              <a:rPr lang="en-US" baseline="0" dirty="0" err="1" smtClean="0"/>
              <a:t>khi</a:t>
            </a:r>
            <a:r>
              <a:rPr lang="en-US" baseline="0" dirty="0" smtClean="0"/>
              <a:t> </a:t>
            </a:r>
            <a:r>
              <a:rPr lang="en-US" baseline="0" dirty="0" err="1" smtClean="0"/>
              <a:t>đến</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config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chọn</a:t>
            </a:r>
            <a:r>
              <a:rPr lang="en-US" baseline="0" dirty="0" smtClean="0"/>
              <a:t> </a:t>
            </a:r>
            <a:r>
              <a:rPr lang="en-US" baseline="0" dirty="0" err="1" smtClean="0"/>
              <a:t>là</a:t>
            </a:r>
            <a:r>
              <a:rPr lang="en-US" baseline="0" dirty="0" smtClean="0"/>
              <a:t> 10h </a:t>
            </a:r>
            <a:r>
              <a:rPr lang="en-US" baseline="0" dirty="0" err="1" smtClean="0"/>
              <a:t>tối</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đọc</a:t>
            </a:r>
            <a:r>
              <a:rPr lang="en-US" baseline="0" dirty="0" smtClean="0"/>
              <a:t> </a:t>
            </a:r>
            <a:r>
              <a:rPr lang="en-US" baseline="0" dirty="0" err="1" smtClean="0"/>
              <a:t>hết</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các</a:t>
            </a:r>
            <a:r>
              <a:rPr lang="en-US" baseline="0" dirty="0" smtClean="0"/>
              <a:t> file </a:t>
            </a:r>
            <a:r>
              <a:rPr lang="en-US" baseline="0" dirty="0" err="1" smtClean="0"/>
              <a:t>trong</a:t>
            </a:r>
            <a:r>
              <a:rPr lang="en-US" baseline="0" dirty="0" smtClean="0"/>
              <a:t> </a:t>
            </a:r>
            <a:r>
              <a:rPr lang="en-US" baseline="0" dirty="0" err="1" smtClean="0"/>
              <a:t>thư</a:t>
            </a:r>
            <a:r>
              <a:rPr lang="en-US" baseline="0" dirty="0" smtClean="0"/>
              <a:t> </a:t>
            </a:r>
            <a:r>
              <a:rPr lang="en-US" baseline="0" dirty="0" err="1" smtClean="0"/>
              <a:t>mục</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Sau</a:t>
            </a:r>
            <a:r>
              <a:rPr lang="en-US" baseline="0" dirty="0" smtClean="0"/>
              <a:t> </a:t>
            </a:r>
            <a:r>
              <a:rPr lang="en-US" baseline="0" dirty="0" err="1" smtClean="0"/>
              <a:t>đó</a:t>
            </a:r>
            <a:r>
              <a:rPr lang="en-US" baseline="0" dirty="0" smtClean="0"/>
              <a:t> </a:t>
            </a:r>
            <a:r>
              <a:rPr lang="en-US" baseline="0" dirty="0" err="1" smtClean="0"/>
              <a:t>sẽ</a:t>
            </a:r>
            <a:r>
              <a:rPr lang="en-US" baseline="0" dirty="0" smtClean="0"/>
              <a:t> </a:t>
            </a:r>
            <a:r>
              <a:rPr lang="en-US" baseline="0" dirty="0" err="1" smtClean="0"/>
              <a:t>gửi</a:t>
            </a:r>
            <a:r>
              <a:rPr lang="en-US" baseline="0" dirty="0" smtClean="0"/>
              <a:t> </a:t>
            </a:r>
            <a:r>
              <a:rPr lang="en-US" baseline="0" dirty="0" err="1" smtClean="0"/>
              <a:t>lần</a:t>
            </a:r>
            <a:r>
              <a:rPr lang="en-US" baseline="0" dirty="0" smtClean="0"/>
              <a:t> </a:t>
            </a:r>
            <a:r>
              <a:rPr lang="en-US" baseline="0" dirty="0" err="1" smtClean="0"/>
              <a:t>tượt</a:t>
            </a:r>
            <a:r>
              <a:rPr lang="en-US" baseline="0" dirty="0" smtClean="0"/>
              <a:t> </a:t>
            </a:r>
            <a:r>
              <a:rPr lang="en-US" baseline="0" dirty="0" err="1" smtClean="0"/>
              <a:t>từng</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trong</a:t>
            </a:r>
            <a:r>
              <a:rPr lang="en-US" baseline="0" dirty="0" smtClean="0"/>
              <a:t> file </a:t>
            </a:r>
            <a:r>
              <a:rPr lang="en-US" baseline="0" dirty="0" err="1" smtClean="0"/>
              <a:t>về</a:t>
            </a:r>
            <a:r>
              <a:rPr lang="en-US" baseline="0" dirty="0" smtClean="0"/>
              <a:t> </a:t>
            </a:r>
            <a:r>
              <a:rPr lang="en-US" baseline="0" dirty="0" err="1" smtClean="0"/>
              <a:t>phía</a:t>
            </a:r>
            <a:r>
              <a:rPr lang="en-US" baseline="0" dirty="0" smtClean="0"/>
              <a:t> server </a:t>
            </a:r>
            <a:r>
              <a:rPr lang="en-US" baseline="0" dirty="0" err="1" smtClean="0"/>
              <a:t>và</a:t>
            </a:r>
            <a:r>
              <a:rPr lang="en-US" baseline="0" dirty="0" smtClean="0"/>
              <a:t> server </a:t>
            </a:r>
            <a:r>
              <a:rPr lang="en-US" baseline="0" dirty="0" err="1" smtClean="0"/>
              <a:t>sẽ</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a:t>
            </a:r>
            <a:r>
              <a:rPr lang="en-US" baseline="0" dirty="0" err="1" smtClean="0"/>
              <a:t>và</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trên</a:t>
            </a:r>
            <a:r>
              <a:rPr lang="en-US" baseline="0" dirty="0" smtClean="0"/>
              <a:t> </a:t>
            </a:r>
            <a:r>
              <a:rPr lang="en-US" baseline="0" dirty="0" err="1" smtClean="0"/>
              <a:t>đó</a:t>
            </a:r>
            <a:endParaRPr lang="vi-VN" dirty="0"/>
          </a:p>
        </p:txBody>
      </p:sp>
    </p:spTree>
    <p:extLst>
      <p:ext uri="{BB962C8B-B14F-4D97-AF65-F5344CB8AC3E}">
        <p14:creationId xmlns:p14="http://schemas.microsoft.com/office/powerpoint/2010/main" val="1725690297"/>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Tiếp</a:t>
            </a:r>
            <a:r>
              <a:rPr lang="vi-VN" baseline="0" dirty="0" smtClean="0"/>
              <a:t> theo tôi xin phép được trình bày về dữ liệu luyện tập sẽ được lưu trữ như thế nào</a:t>
            </a:r>
            <a:endParaRPr lang="vi-VN" dirty="0" smtClean="0"/>
          </a:p>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các dữ liệu luyện tập của bệnh nhân qua mỗi ngày theo số kcal ước tính bệnh nhân cần tiêu thụ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Tiếp</a:t>
            </a:r>
            <a:r>
              <a:rPr lang="vi-VN" baseline="0" dirty="0" smtClean="0"/>
              <a:t> theo tôi xin phép được trình bày về dữ liệu luyện tập sẽ được lưu trữ như thế nào</a:t>
            </a:r>
            <a:endParaRPr lang="vi-VN" dirty="0" smtClean="0"/>
          </a:p>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các dữ liệu luyện tập của bệnh nhân qua mỗi ngày theo số kcal ước tính bệnh nhân cần tiêu thụ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Tiếp</a:t>
            </a:r>
            <a:r>
              <a:rPr lang="vi-VN" baseline="0" dirty="0" smtClean="0"/>
              <a:t> theo tôi xin phép được trình bày về dữ liệu luyện tập sẽ được lưu trữ như thế nào</a:t>
            </a:r>
            <a:endParaRPr lang="vi-VN" dirty="0" smtClean="0"/>
          </a:p>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các dữ liệu luyện tập của bệnh nhân qua mỗi ngày theo số kcal ước tính bệnh nhân cần tiêu thụ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Bệnh</a:t>
            </a:r>
            <a:r>
              <a:rPr lang="vi-VN" baseline="0" dirty="0" smtClean="0"/>
              <a:t> nhân không phí quá nhiều thời gian ở quy trình khám bệnh này</a:t>
            </a:r>
            <a:endParaRPr lang="en" dirty="0"/>
          </a:p>
        </p:txBody>
      </p:sp>
    </p:spTree>
    <p:extLst>
      <p:ext uri="{BB962C8B-B14F-4D97-AF65-F5344CB8AC3E}">
        <p14:creationId xmlns:p14="http://schemas.microsoft.com/office/powerpoint/2010/main" val="237627062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quá trình luyện tập của bệnh nhân qua mỗi lần khám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sẽ được lưu trữ ở property record,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quá trình luyện tập của bệnh nhân qua mỗi lần khám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sẽ được lưu trữ ở property record,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Đây</a:t>
            </a:r>
            <a:r>
              <a:rPr lang="vi-VN" baseline="0" dirty="0" smtClean="0"/>
              <a:t> là chi tiết các thuộc tính chúng tôi cần để lấy ra dữ liệu luyện tập của bệnh nhân mà chúng tôi cần.</a:t>
            </a:r>
          </a:p>
          <a:p>
            <a:r>
              <a:rPr lang="vi-VN" baseline="0" dirty="0" smtClean="0"/>
              <a:t>Thứ nhất, chúng tôi sẽ lấy UUID theo tên device đã lưu trữ trong hệ thống so sánh với list uuid mà device có thể cung cấp thông tin cho chúng tôi rồi lưu đối tượng characteristic ứng với UUID đó. </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Vì kích thước của một device profile là hạn chế nên nhà sản xuất thường để rất nhiều giá trị trong 1 UUID và lưu với dạng 1 mảng byte</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vì thế chúng tôi sẽ parse lại thành 1 chuỗi string rồi cắt ra theo các ký tự đặc biệt, thường là dấu phẩy, rồi tạo </a:t>
            </a:r>
            <a:r>
              <a:rPr lang="vi-VN" baseline="0" smtClean="0"/>
              <a:t>ra thuộc tính </a:t>
            </a:r>
            <a:r>
              <a:rPr lang="vi-VN" baseline="0" dirty="0" smtClean="0"/>
              <a:t>position have value để lấy chính xác giá trị mà chúng tôi cần.</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vì thế chúng tôi sẽ parse lại thành 1 chuỗi string rồi cắt ra theo các ký tự đặc biệt, thường là dấu phẩy, rồi tạo </a:t>
            </a:r>
            <a:r>
              <a:rPr lang="vi-VN" baseline="0" smtClean="0"/>
              <a:t>ra thuộc tính </a:t>
            </a:r>
            <a:r>
              <a:rPr lang="vi-VN" baseline="0" dirty="0" smtClean="0"/>
              <a:t>position have value để lấy chính xác giá trị mà chúng tôi cần.</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vi-VN" dirty="0" smtClean="0"/>
              <a:t>Sau khi việc</a:t>
            </a:r>
            <a:r>
              <a:rPr lang="vi-VN" baseline="0" dirty="0" smtClean="0"/>
              <a:t> lưu trữ và phân tích hoàn tất, server sẽ gửi về phía ứng dụng 1 message success</a:t>
            </a:r>
            <a:endParaRPr lang="vi-VN" dirty="0"/>
          </a:p>
        </p:txBody>
      </p:sp>
    </p:spTree>
    <p:extLst>
      <p:ext uri="{BB962C8B-B14F-4D97-AF65-F5344CB8AC3E}">
        <p14:creationId xmlns:p14="http://schemas.microsoft.com/office/powerpoint/2010/main" val="71533691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quá trình khảo sát thực tế thì chúng tôi nhận thấy rằng các dữ liệu vòng đeo tay trả về không hoàn toàn chính xác như số kcal tiêu thụ hay quãng đường đi được nó còn phụ thuộc vào chiều cao và cân nặng của bệnh nhân.</a:t>
            </a:r>
          </a:p>
          <a:p>
            <a:r>
              <a:rPr lang="vi-VN" baseline="0" dirty="0" smtClean="0"/>
              <a:t>Và vòng đeo tay không hề có các dữ liệu này, tuy nhiên chúng tôi có. Vì thế chúng tôi cần phải tính toán lại để có được những dữ liệu chính xác nhất để đưa bác sĩ xem cũng như việc đưa ra lời khuyên cho bệnh nhân.</a:t>
            </a:r>
          </a:p>
          <a:p>
            <a:r>
              <a:rPr lang="vi-VN" baseline="0" dirty="0" smtClean="0"/>
              <a:t>Vì vậy chúng tôi cần phải có thêm các công thức để tính toán những dữ liệu này, Các công thức mà chúng tôi sử dụng để tính toán được lấy từ phía trung tâm dinh dưỡng thành phố HCM.</a:t>
            </a:r>
          </a:p>
        </p:txBody>
      </p:sp>
    </p:spTree>
    <p:extLst>
      <p:ext uri="{BB962C8B-B14F-4D97-AF65-F5344CB8AC3E}">
        <p14:creationId xmlns:p14="http://schemas.microsoft.com/office/powerpoint/2010/main" val="245627303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Để</a:t>
            </a:r>
            <a:r>
              <a:rPr lang="vi-VN" baseline="0" dirty="0" smtClean="0"/>
              <a:t> xác định vị trí lưu công thức ở trong 1 file config của chúng tôi thì chúng tôi có thuộc tính position of formula để xác định vị trí của công thức.</a:t>
            </a:r>
          </a:p>
        </p:txBody>
      </p:sp>
    </p:spTree>
    <p:extLst>
      <p:ext uri="{BB962C8B-B14F-4D97-AF65-F5344CB8AC3E}">
        <p14:creationId xmlns:p14="http://schemas.microsoft.com/office/powerpoint/2010/main" val="245627303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Đồng thời lúc này medical record data là dữ liệu luyện tập của bệnh nhân trong ngày sẽ có thêm 1 thuộc tính nữa là type, đó như là 1 biến cờ để cho biết rằng dữ liệu trong ngày này chưa được tính toán lại và cần phải được xử lý thêm.</a:t>
            </a:r>
            <a:endParaRPr lang="vi-VN" dirty="0"/>
          </a:p>
        </p:txBody>
      </p:sp>
    </p:spTree>
    <p:extLst>
      <p:ext uri="{BB962C8B-B14F-4D97-AF65-F5344CB8AC3E}">
        <p14:creationId xmlns:p14="http://schemas.microsoft.com/office/powerpoint/2010/main" val="2456273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Bác</a:t>
            </a:r>
            <a:r>
              <a:rPr lang="vi-VN" baseline="0" dirty="0" smtClean="0"/>
              <a:t> sĩ không có nhiều thông tin đo được của bệnh nhân để đưa ra đơn thuốc phù hợp</a:t>
            </a:r>
            <a:endParaRPr lang="en" dirty="0"/>
          </a:p>
        </p:txBody>
      </p:sp>
    </p:spTree>
    <p:extLst>
      <p:ext uri="{BB962C8B-B14F-4D97-AF65-F5344CB8AC3E}">
        <p14:creationId xmlns:p14="http://schemas.microsoft.com/office/powerpoint/2010/main" val="339304863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Cuối</a:t>
            </a:r>
            <a:r>
              <a:rPr lang="vi-VN" baseline="0" dirty="0" smtClean="0"/>
              <a:t> cùng đến đúng thời gian config trên server thì scheduler sẽ được kích hoạt và  thược hiện tìm kiếm medical record data chưa được xử lý và tính toán lại bằng các công thức chúng tôi đã ghi ở trên. Sau khi tính toán hoàn tất, chúng tôi sẽ cập nhật lại trạng thái của medical record data là đã được xử lý.</a:t>
            </a:r>
          </a:p>
          <a:p>
            <a:r>
              <a:rPr lang="vi-VN" baseline="0" dirty="0" smtClean="0"/>
              <a:t>Từ đây những dữ liệu này có thể đưa cho bác sĩ xem và biết về tình trạng của bệnh </a:t>
            </a:r>
            <a:r>
              <a:rPr lang="vi-VN" baseline="0" smtClean="0"/>
              <a:t>nhân.</a:t>
            </a:r>
            <a:endParaRPr lang="vi-VN" baseline="0" dirty="0" smtClean="0"/>
          </a:p>
        </p:txBody>
      </p:sp>
    </p:spTree>
    <p:extLst>
      <p:ext uri="{BB962C8B-B14F-4D97-AF65-F5344CB8AC3E}">
        <p14:creationId xmlns:p14="http://schemas.microsoft.com/office/powerpoint/2010/main" val="2765904050"/>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do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để</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a:t>
            </a:r>
            <a:r>
              <a:rPr lang="en-US" baseline="0" dirty="0" err="1" smtClean="0"/>
              <a:t>mở</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email </a:t>
            </a:r>
            <a:r>
              <a:rPr lang="en-US" baseline="0" dirty="0" err="1" smtClean="0"/>
              <a:t>để</a:t>
            </a:r>
            <a:r>
              <a:rPr lang="en-US" baseline="0" dirty="0" smtClean="0"/>
              <a:t> </a:t>
            </a:r>
            <a:r>
              <a:rPr lang="en-US" baseline="0" dirty="0" err="1" smtClean="0"/>
              <a:t>lấy</a:t>
            </a:r>
            <a:r>
              <a:rPr lang="en-US" baseline="0" dirty="0" smtClean="0"/>
              <a:t> </a:t>
            </a:r>
            <a:r>
              <a:rPr lang="en-US" baseline="0" dirty="0" err="1" smtClean="0"/>
              <a:t>thông</a:t>
            </a:r>
            <a:r>
              <a:rPr lang="en-US" baseline="0" dirty="0" smtClean="0"/>
              <a:t> tin </a:t>
            </a:r>
            <a:r>
              <a:rPr lang="en-US" baseline="0" dirty="0" err="1" smtClean="0"/>
              <a:t>đăng</a:t>
            </a:r>
            <a:r>
              <a:rPr lang="en-US" baseline="0" dirty="0" smtClean="0"/>
              <a:t> </a:t>
            </a:r>
            <a:r>
              <a:rPr lang="en-US" baseline="0" dirty="0" err="1" smtClean="0"/>
              <a:t>nhập</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a:t>
            </a:r>
            <a:r>
              <a:rPr lang="en-US" baseline="0" dirty="0" err="1" smtClean="0"/>
              <a:t>trên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khi</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pair device: -&gt;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về</a:t>
            </a:r>
            <a:r>
              <a:rPr lang="en-US" baseline="0" dirty="0" smtClean="0"/>
              <a:t> </a:t>
            </a:r>
            <a:r>
              <a:rPr lang="en-US" baseline="0" dirty="0" err="1" smtClean="0"/>
              <a:t>cách</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do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đã</a:t>
            </a:r>
            <a:r>
              <a:rPr lang="en-US" baseline="0" dirty="0" smtClean="0"/>
              <a:t> </a:t>
            </a:r>
            <a:r>
              <a:rPr lang="en-US" baseline="0" dirty="0" err="1" smtClean="0"/>
              <a:t>kê</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94930366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Kính</a:t>
            </a:r>
            <a:r>
              <a:rPr lang="en" baseline="0" dirty="0" smtClean="0"/>
              <a:t> thưa hội đồng, từ khảo sát chúng tôi thấy tầm quan trọng của việc đi tái khám, nhưng các cơ sở y tế chưa làm tốt việc này. Vì vậy, để giải quyết vấn đề này, chúng tôi đặt ra thực thể Appointment nhằm lưu trữ thông tin các ngày đi khám, và kế hoạch tái khám.</a:t>
            </a:r>
          </a:p>
        </p:txBody>
      </p:sp>
    </p:spTree>
    <p:extLst>
      <p:ext uri="{BB962C8B-B14F-4D97-AF65-F5344CB8AC3E}">
        <p14:creationId xmlns:p14="http://schemas.microsoft.com/office/powerpoint/2010/main" val="1055434194"/>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Từ</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khái</a:t>
            </a:r>
            <a:r>
              <a:rPr lang="en-US" baseline="0" dirty="0" smtClean="0"/>
              <a:t> </a:t>
            </a:r>
            <a:r>
              <a:rPr lang="en-US" baseline="0" dirty="0" err="1" smtClean="0"/>
              <a:t>niệm</a:t>
            </a:r>
            <a:r>
              <a:rPr lang="en-US" baseline="0" dirty="0" smtClean="0"/>
              <a:t> Appointment –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1 </a:t>
            </a:r>
            <a:r>
              <a:rPr lang="en-US" baseline="0" dirty="0" err="1" smtClean="0"/>
              <a:t>lần</a:t>
            </a:r>
            <a:r>
              <a:rPr lang="en-US" baseline="0" dirty="0" smtClean="0"/>
              <a:t> </a:t>
            </a:r>
            <a:r>
              <a:rPr lang="en-US" baseline="0" dirty="0" err="1" smtClean="0"/>
              <a:t>gặp</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a:t>
            </a:r>
            <a:endParaRPr lang="en-US" dirty="0" smtClean="0"/>
          </a:p>
        </p:txBody>
      </p:sp>
    </p:spTree>
    <p:extLst>
      <p:ext uri="{BB962C8B-B14F-4D97-AF65-F5344CB8AC3E}">
        <p14:creationId xmlns:p14="http://schemas.microsoft.com/office/powerpoint/2010/main" val="4082349700"/>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err="1" smtClean="0"/>
              <a:t>Mỗi</a:t>
            </a:r>
            <a:r>
              <a:rPr lang="en-US" baseline="0" dirty="0" smtClean="0"/>
              <a:t> </a:t>
            </a:r>
            <a:r>
              <a:rPr lang="en-US" baseline="0" dirty="0" err="1" smtClean="0"/>
              <a:t>lần</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sẽ</a:t>
            </a:r>
            <a:r>
              <a:rPr lang="en-US" baseline="0" dirty="0" smtClean="0"/>
              <a:t> </a:t>
            </a:r>
            <a:r>
              <a:rPr lang="en-US" baseline="0" dirty="0" err="1" smtClean="0"/>
              <a:t>gắn</a:t>
            </a:r>
            <a:r>
              <a:rPr lang="en-US" baseline="0" dirty="0" smtClean="0"/>
              <a:t> </a:t>
            </a:r>
            <a:r>
              <a:rPr lang="en-US" baseline="0" dirty="0" err="1" smtClean="0"/>
              <a:t>với</a:t>
            </a:r>
            <a:r>
              <a:rPr lang="en-US" baseline="0" dirty="0" smtClean="0"/>
              <a:t> 1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duy</a:t>
            </a:r>
            <a:r>
              <a:rPr lang="en-US" baseline="0" dirty="0" smtClean="0"/>
              <a:t> </a:t>
            </a:r>
            <a:r>
              <a:rPr lang="en-US" baseline="0" dirty="0" err="1" smtClean="0"/>
              <a:t>nhất</a:t>
            </a:r>
            <a:r>
              <a:rPr lang="en-US" baseline="0" dirty="0" smtClean="0"/>
              <a:t>.</a:t>
            </a:r>
          </a:p>
          <a:p>
            <a:r>
              <a:rPr lang="en-US" baseline="0" dirty="0" err="1" smtClean="0"/>
              <a:t>Nên</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giữa</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 </a:t>
            </a:r>
            <a:r>
              <a:rPr lang="en-US" baseline="0" dirty="0" err="1" smtClean="0"/>
              <a:t>và</a:t>
            </a:r>
            <a:r>
              <a:rPr lang="en-US" baseline="0" dirty="0" smtClean="0"/>
              <a:t> Appointment </a:t>
            </a:r>
            <a:r>
              <a:rPr lang="en-US" baseline="0" dirty="0" err="1" smtClean="0"/>
              <a:t>sẽ</a:t>
            </a:r>
            <a:r>
              <a:rPr lang="en-US" baseline="0" dirty="0" smtClean="0"/>
              <a:t> </a:t>
            </a:r>
            <a:r>
              <a:rPr lang="en-US" baseline="0" dirty="0" err="1" smtClean="0"/>
              <a:t>là</a:t>
            </a:r>
            <a:r>
              <a:rPr lang="en-US" baseline="0" dirty="0" smtClean="0"/>
              <a:t> 1- </a:t>
            </a:r>
            <a:r>
              <a:rPr lang="en-US" baseline="0" dirty="0" err="1" smtClean="0"/>
              <a:t>nhiều</a:t>
            </a:r>
            <a:r>
              <a:rPr lang="en-US" baseline="0" dirty="0" smtClean="0"/>
              <a:t>.</a:t>
            </a:r>
            <a:endParaRPr lang="en-US" dirty="0"/>
          </a:p>
        </p:txBody>
      </p:sp>
    </p:spTree>
    <p:extLst>
      <p:ext uri="{BB962C8B-B14F-4D97-AF65-F5344CB8AC3E}">
        <p14:creationId xmlns:p14="http://schemas.microsoft.com/office/powerpoint/2010/main" val="359651209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Ngoài</a:t>
            </a:r>
            <a:r>
              <a:rPr lang="en-US" baseline="0" dirty="0" smtClean="0"/>
              <a:t> </a:t>
            </a:r>
            <a:r>
              <a:rPr lang="en-US" baseline="0" dirty="0" err="1" smtClean="0"/>
              <a:t>ra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đặt</a:t>
            </a:r>
            <a:r>
              <a:rPr lang="en-US" baseline="0" dirty="0" smtClean="0"/>
              <a:t> </a:t>
            </a:r>
            <a:r>
              <a:rPr lang="en-US" baseline="0" dirty="0" err="1" smtClean="0"/>
              <a:t>ra</a:t>
            </a:r>
            <a:r>
              <a:rPr lang="en-US" baseline="0" dirty="0" smtClean="0"/>
              <a:t> </a:t>
            </a:r>
            <a:r>
              <a:rPr lang="en-US" baseline="0" dirty="0" err="1" smtClean="0"/>
              <a:t>thêm</a:t>
            </a:r>
            <a:r>
              <a:rPr lang="en-US" baseline="0" dirty="0" smtClean="0"/>
              <a:t> </a:t>
            </a:r>
            <a:r>
              <a:rPr lang="en-US" baseline="0" dirty="0" err="1" smtClean="0"/>
              <a:t>một</a:t>
            </a:r>
            <a:r>
              <a:rPr lang="en-US" baseline="0" dirty="0" smtClean="0"/>
              <a:t> </a:t>
            </a:r>
            <a:r>
              <a:rPr lang="en-US" baseline="0" dirty="0" err="1" smtClean="0"/>
              <a:t>số</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p>
          <a:p>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PreventionCheck</a:t>
            </a:r>
            <a:r>
              <a:rPr lang="en-US" baseline="0" dirty="0" smtClean="0"/>
              <a:t> </a:t>
            </a:r>
            <a:r>
              <a:rPr lang="en-US" baseline="0" dirty="0" err="1" smtClean="0"/>
              <a:t>chứa</a:t>
            </a:r>
            <a:r>
              <a:rPr lang="en-US" baseline="0" dirty="0" smtClean="0"/>
              <a:t> </a:t>
            </a:r>
            <a:r>
              <a:rPr lang="en-US" baseline="0" dirty="0" err="1" smtClean="0"/>
              <a:t>các</a:t>
            </a:r>
            <a:r>
              <a:rPr lang="en-US" baseline="0" dirty="0" smtClean="0"/>
              <a:t> </a:t>
            </a:r>
            <a:r>
              <a:rPr lang="en-US" baseline="0" dirty="0" err="1" smtClean="0"/>
              <a:t>chỉ</a:t>
            </a:r>
            <a:r>
              <a:rPr lang="en-US" baseline="0" dirty="0" smtClean="0"/>
              <a:t> </a:t>
            </a:r>
            <a:r>
              <a:rPr lang="en-US" baseline="0" dirty="0" err="1" smtClean="0"/>
              <a:t>số</a:t>
            </a:r>
            <a:r>
              <a:rPr lang="en-US" baseline="0" dirty="0" smtClean="0"/>
              <a:t> </a:t>
            </a:r>
            <a:r>
              <a:rPr lang="en-US" baseline="0" dirty="0" err="1" smtClean="0"/>
              <a:t>chiều</a:t>
            </a:r>
            <a:r>
              <a:rPr lang="en-US" baseline="0" dirty="0" smtClean="0"/>
              <a:t> </a:t>
            </a:r>
            <a:r>
              <a:rPr lang="en-US" baseline="0" dirty="0" err="1" smtClean="0"/>
              <a:t>cao</a:t>
            </a:r>
            <a:r>
              <a:rPr lang="en-US" baseline="0" dirty="0" smtClean="0"/>
              <a:t>, </a:t>
            </a:r>
            <a:r>
              <a:rPr lang="en-US" baseline="0" dirty="0" err="1" smtClean="0"/>
              <a:t>cân</a:t>
            </a:r>
            <a:r>
              <a:rPr lang="en-US" baseline="0" dirty="0" smtClean="0"/>
              <a:t> </a:t>
            </a:r>
            <a:r>
              <a:rPr lang="en-US" baseline="0" dirty="0" err="1" smtClean="0"/>
              <a:t>nặng</a:t>
            </a:r>
            <a:r>
              <a:rPr lang="en-US" baseline="0" dirty="0" smtClean="0"/>
              <a:t>, </a:t>
            </a:r>
            <a:r>
              <a:rPr lang="en-US" baseline="0" dirty="0" err="1" smtClean="0"/>
              <a:t>huyết</a:t>
            </a:r>
            <a:r>
              <a:rPr lang="en-US" baseline="0" dirty="0" smtClean="0"/>
              <a:t> </a:t>
            </a:r>
            <a:r>
              <a:rPr lang="en-US" baseline="0" dirty="0" err="1" smtClean="0"/>
              <a:t>áp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khi</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a:t>
            </a:r>
            <a:br>
              <a:rPr lang="en-US" baseline="0" dirty="0" smtClean="0"/>
            </a:b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FoodIngredient</a:t>
            </a:r>
            <a:r>
              <a:rPr lang="en-US" baseline="0" dirty="0" smtClean="0"/>
              <a:t> </a:t>
            </a:r>
            <a:r>
              <a:rPr lang="en-US" baseline="0" dirty="0" err="1" smtClean="0"/>
              <a:t>chứa</a:t>
            </a:r>
            <a:r>
              <a:rPr lang="en-US" baseline="0" dirty="0" smtClean="0"/>
              <a:t> </a:t>
            </a:r>
            <a:r>
              <a:rPr lang="en-US" baseline="0" dirty="0" err="1" smtClean="0"/>
              <a:t>thông</a:t>
            </a:r>
            <a:r>
              <a:rPr lang="en-US" baseline="0" dirty="0" smtClean="0"/>
              <a:t> tin </a:t>
            </a:r>
            <a:r>
              <a:rPr lang="en-US" baseline="0" dirty="0" err="1" smtClean="0"/>
              <a:t>điều</a:t>
            </a:r>
            <a:r>
              <a:rPr lang="en-US" baseline="0" dirty="0" smtClean="0"/>
              <a:t> </a:t>
            </a:r>
            <a:r>
              <a:rPr lang="en-US" baseline="0" dirty="0" err="1" smtClean="0"/>
              <a:t>tra</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a:t>
            </a:r>
            <a:br>
              <a:rPr lang="en-US" baseline="0" dirty="0" smtClean="0"/>
            </a:b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kê</a:t>
            </a:r>
            <a:r>
              <a:rPr lang="en-US" baseline="0" dirty="0" smtClean="0"/>
              <a:t> </a:t>
            </a:r>
            <a:r>
              <a:rPr lang="en-US" baseline="0" dirty="0" err="1" smtClean="0"/>
              <a:t>kèm</a:t>
            </a:r>
            <a:r>
              <a:rPr lang="en-US" baseline="0" dirty="0" smtClean="0"/>
              <a:t> </a:t>
            </a:r>
            <a:r>
              <a:rPr lang="en-US" baseline="0" dirty="0" err="1" smtClean="0"/>
              <a:t>theo</a:t>
            </a:r>
            <a:r>
              <a:rPr lang="en-US" baseline="0" dirty="0" smtClean="0"/>
              <a:t> </a:t>
            </a:r>
            <a:r>
              <a:rPr lang="en-US" baseline="0" dirty="0" err="1" smtClean="0"/>
              <a:t>khi</a:t>
            </a:r>
            <a:r>
              <a:rPr lang="en-US" baseline="0" dirty="0" smtClean="0"/>
              <a:t> </a:t>
            </a:r>
            <a:r>
              <a:rPr lang="en-US" baseline="0" dirty="0" err="1" smtClean="0"/>
              <a:t>khám</a:t>
            </a:r>
            <a:r>
              <a:rPr lang="en-US" baseline="0" dirty="0" smtClean="0"/>
              <a:t> </a:t>
            </a:r>
            <a:r>
              <a:rPr lang="en-US" baseline="0" dirty="0" err="1" smtClean="0"/>
              <a:t>xong</a:t>
            </a:r>
            <a:r>
              <a:rPr lang="en-US" baseline="0" dirty="0" smtClean="0"/>
              <a:t>. </a:t>
            </a:r>
            <a:endParaRPr lang="en-US" dirty="0"/>
          </a:p>
        </p:txBody>
      </p:sp>
    </p:spTree>
    <p:extLst>
      <p:ext uri="{BB962C8B-B14F-4D97-AF65-F5344CB8AC3E}">
        <p14:creationId xmlns:p14="http://schemas.microsoft.com/office/powerpoint/2010/main" val="1710749238"/>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dirty="0" err="1" smtClean="0"/>
              <a:t>thực</a:t>
            </a:r>
            <a:r>
              <a:rPr lang="en-US" baseline="0" dirty="0" smtClean="0"/>
              <a:t> </a:t>
            </a:r>
            <a:r>
              <a:rPr lang="en-US" baseline="0" dirty="0" err="1" smtClean="0"/>
              <a:t>thể</a:t>
            </a:r>
            <a:r>
              <a:rPr lang="en-US" baseline="0" dirty="0" smtClean="0"/>
              <a:t> Appointment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các</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sau</a:t>
            </a:r>
            <a:r>
              <a:rPr lang="en-US" baseline="0" dirty="0" smtClean="0"/>
              <a:t>.</a:t>
            </a:r>
            <a:endParaRPr lang="en-US" dirty="0" smtClean="0"/>
          </a:p>
          <a:p>
            <a:endParaRPr lang="en-US" dirty="0"/>
          </a:p>
        </p:txBody>
      </p:sp>
    </p:spTree>
    <p:extLst>
      <p:ext uri="{BB962C8B-B14F-4D97-AF65-F5344CB8AC3E}">
        <p14:creationId xmlns:p14="http://schemas.microsoft.com/office/powerpoint/2010/main" val="3957406936"/>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chi </a:t>
            </a:r>
            <a:r>
              <a:rPr lang="en-US" baseline="0" dirty="0" err="1" smtClean="0"/>
              <a:t>tiết</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Appointment.</a:t>
            </a:r>
            <a:endParaRPr lang="en-US" dirty="0" smtClean="0"/>
          </a:p>
          <a:p>
            <a:endParaRPr lang="en-US" dirty="0"/>
          </a:p>
        </p:txBody>
      </p:sp>
    </p:spTree>
    <p:extLst>
      <p:ext uri="{BB962C8B-B14F-4D97-AF65-F5344CB8AC3E}">
        <p14:creationId xmlns:p14="http://schemas.microsoft.com/office/powerpoint/2010/main" val="1628904495"/>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dirty="0" smtClean="0"/>
              <a:t> </a:t>
            </a:r>
            <a:r>
              <a:rPr lang="en-US"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đầu</a:t>
            </a:r>
            <a:r>
              <a:rPr lang="en-US" baseline="0" dirty="0" smtClean="0"/>
              <a:t> </a:t>
            </a:r>
            <a:r>
              <a:rPr lang="en-US" baseline="0" dirty="0" err="1" smtClean="0"/>
              <a:t>cho</a:t>
            </a:r>
            <a:r>
              <a:rPr lang="en-US" baseline="0" dirty="0" smtClean="0"/>
              <a:t> </a:t>
            </a:r>
            <a:r>
              <a:rPr lang="en-US" baseline="0" dirty="0" err="1" smtClean="0"/>
              <a:t>một</a:t>
            </a:r>
            <a:r>
              <a:rPr lang="en-US" baseline="0" dirty="0" smtClean="0"/>
              <a:t>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tức</a:t>
            </a:r>
            <a:r>
              <a:rPr lang="en-US" baseline="0" dirty="0" smtClean="0"/>
              <a:t> </a:t>
            </a:r>
            <a:r>
              <a:rPr lang="en-US" baseline="0" dirty="0" err="1" smtClean="0"/>
              <a:t>là</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br>
              <a:rPr lang="en-US" baseline="0" dirty="0" smtClean="0"/>
            </a:br>
            <a:r>
              <a:rPr lang="en-US" baseline="0" dirty="0" smtClean="0"/>
              <a:t>1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và</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mình</a:t>
            </a:r>
            <a:r>
              <a:rPr lang="en-US" baseline="0" dirty="0" smtClean="0"/>
              <a:t> </a:t>
            </a:r>
            <a:r>
              <a:rPr lang="en-US" baseline="0" dirty="0" err="1" smtClean="0"/>
              <a:t>vào</a:t>
            </a:r>
            <a:r>
              <a:rPr lang="en-US" baseline="0" dirty="0" smtClean="0"/>
              <a:t> </a:t>
            </a:r>
            <a:r>
              <a:rPr lang="en-US" baseline="0" dirty="0" err="1" smtClean="0"/>
              <a:t>phòng</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147218575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xong</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Finished.</a:t>
            </a:r>
            <a:endParaRPr lang="en-US" dirty="0" smtClean="0"/>
          </a:p>
          <a:p>
            <a:endParaRPr lang="en-US" dirty="0"/>
          </a:p>
        </p:txBody>
      </p:sp>
    </p:spTree>
    <p:extLst>
      <p:ext uri="{BB962C8B-B14F-4D97-AF65-F5344CB8AC3E}">
        <p14:creationId xmlns:p14="http://schemas.microsoft.com/office/powerpoint/2010/main" val="26614689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Chúng</a:t>
            </a:r>
            <a:r>
              <a:rPr lang="en" baseline="0" dirty="0" smtClean="0"/>
              <a:t> tôi đã thử làm mất sổ khám bệnh ở bệnh viện này, thì khi ấy các y tá bác sĩ không hề biết thông tin gì của chúng tôi cũng như chúng tôi đã trải qua những bước gì trong quá trình khám bệnh.</a:t>
            </a:r>
            <a:endParaRPr lang="en" dirty="0"/>
          </a:p>
        </p:txBody>
      </p:sp>
    </p:spTree>
    <p:extLst>
      <p:ext uri="{BB962C8B-B14F-4D97-AF65-F5344CB8AC3E}">
        <p14:creationId xmlns:p14="http://schemas.microsoft.com/office/powerpoint/2010/main" val="46623265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có</a:t>
            </a:r>
            <a:r>
              <a:rPr lang="en-US" baseline="0" dirty="0" smtClean="0"/>
              <a:t> </a:t>
            </a:r>
            <a:r>
              <a:rPr lang="en-US" baseline="0" dirty="0" err="1" smtClean="0"/>
              <a:t>hẹn</a:t>
            </a:r>
            <a:r>
              <a:rPr lang="en-US" baseline="0" dirty="0" smtClean="0"/>
              <a:t> </a:t>
            </a:r>
            <a:r>
              <a:rPr lang="en-US" baseline="0" dirty="0" err="1" smtClean="0"/>
              <a:t>ngày</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và</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là</a:t>
            </a:r>
            <a:r>
              <a:rPr lang="en-US" baseline="0" dirty="0" smtClean="0"/>
              <a:t> Entry.</a:t>
            </a:r>
            <a:endParaRPr lang="en-US" dirty="0" smtClean="0"/>
          </a:p>
          <a:p>
            <a:endParaRPr lang="en-US" dirty="0"/>
          </a:p>
        </p:txBody>
      </p:sp>
    </p:spTree>
    <p:extLst>
      <p:ext uri="{BB962C8B-B14F-4D97-AF65-F5344CB8AC3E}">
        <p14:creationId xmlns:p14="http://schemas.microsoft.com/office/powerpoint/2010/main" val="1432570802"/>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Dựa</a:t>
            </a:r>
            <a:r>
              <a:rPr lang="en-US" baseline="0" dirty="0" smtClean="0"/>
              <a:t> </a:t>
            </a:r>
            <a:r>
              <a:rPr lang="en-US" baseline="0" dirty="0" err="1" smtClean="0"/>
              <a:t>theo</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này</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theo</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a:t>
            </a:r>
            <a:r>
              <a:rPr lang="en-US" baseline="0" dirty="0" err="1" smtClean="0"/>
              <a:t>Đến</a:t>
            </a:r>
            <a:r>
              <a:rPr lang="en-US" baseline="0" dirty="0" smtClean="0"/>
              <a:t> </a:t>
            </a:r>
            <a:r>
              <a:rPr lang="en-US" baseline="0" dirty="0" err="1" smtClean="0"/>
              <a:t>ngày</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làm</a:t>
            </a:r>
            <a:r>
              <a:rPr lang="en-US" baseline="0" dirty="0" smtClean="0"/>
              <a:t> </a:t>
            </a:r>
            <a:r>
              <a:rPr lang="en-US" baseline="0" dirty="0" err="1" smtClean="0"/>
              <a:t>thủ</a:t>
            </a:r>
            <a:r>
              <a:rPr lang="en-US" baseline="0" dirty="0" smtClean="0"/>
              <a:t> </a:t>
            </a:r>
            <a:r>
              <a:rPr lang="en-US" baseline="0" dirty="0" err="1" smtClean="0"/>
              <a:t>tục</a:t>
            </a:r>
            <a:r>
              <a:rPr lang="en-US" baseline="0" dirty="0" smtClean="0"/>
              <a:t> </a:t>
            </a:r>
            <a:r>
              <a:rPr lang="en-US" baseline="0" dirty="0" err="1" smtClean="0"/>
              <a:t>dk</a:t>
            </a:r>
            <a:r>
              <a:rPr lang="en-US" baseline="0" dirty="0" smtClean="0"/>
              <a:t> </a:t>
            </a:r>
            <a:r>
              <a:rPr lang="en-US" baseline="0" dirty="0" err="1" smtClean="0"/>
              <a:t>khám</a:t>
            </a:r>
            <a:r>
              <a:rPr lang="en-US" baseline="0" dirty="0" smtClean="0"/>
              <a:t> </a:t>
            </a:r>
            <a:r>
              <a:rPr lang="en-US" baseline="0" dirty="0" err="1" smtClean="0"/>
              <a:t>và</a:t>
            </a:r>
            <a:r>
              <a:rPr lang="en-US" baseline="0" dirty="0" smtClean="0"/>
              <a:t> </a:t>
            </a:r>
            <a:r>
              <a:rPr lang="en-US" baseline="0" dirty="0" err="1" smtClean="0"/>
              <a:t>làm</a:t>
            </a:r>
            <a:r>
              <a:rPr lang="en-US" baseline="0" dirty="0" smtClean="0"/>
              <a:t> </a:t>
            </a:r>
            <a:r>
              <a:rPr lang="en-US" baseline="0" dirty="0" err="1" smtClean="0"/>
              <a:t>các</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a:t>
            </a:r>
            <a:endParaRPr lang="en-US" dirty="0" smtClean="0"/>
          </a:p>
          <a:p>
            <a:endParaRPr lang="en-US" dirty="0"/>
          </a:p>
        </p:txBody>
      </p:sp>
    </p:spTree>
    <p:extLst>
      <p:ext uri="{BB962C8B-B14F-4D97-AF65-F5344CB8AC3E}">
        <p14:creationId xmlns:p14="http://schemas.microsoft.com/office/powerpoint/2010/main" val="142527542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lại</a:t>
            </a:r>
            <a:r>
              <a:rPr lang="en-US" baseline="0" dirty="0" smtClean="0"/>
              <a:t> </a:t>
            </a:r>
            <a:r>
              <a:rPr lang="en-US" baseline="0" dirty="0" err="1" smtClean="0"/>
              <a:t>ra</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lại</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Finised</a:t>
            </a:r>
            <a:r>
              <a:rPr lang="en-US" baseline="0" dirty="0" smtClean="0"/>
              <a:t>.</a:t>
            </a:r>
          </a:p>
          <a:p>
            <a:r>
              <a:rPr lang="en-US" baseline="0" dirty="0" err="1" smtClean="0"/>
              <a:t>Cứ</a:t>
            </a:r>
            <a:r>
              <a:rPr lang="en-US" baseline="0" dirty="0" smtClean="0"/>
              <a:t> </a:t>
            </a: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và</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được</a:t>
            </a:r>
            <a:r>
              <a:rPr lang="en-US" baseline="0" dirty="0" smtClean="0"/>
              <a:t> </a:t>
            </a:r>
            <a:r>
              <a:rPr lang="en-US" baseline="0" dirty="0" err="1" smtClean="0"/>
              <a:t>lặp</a:t>
            </a:r>
            <a:r>
              <a:rPr lang="en-US" baseline="0" dirty="0" smtClean="0"/>
              <a:t> </a:t>
            </a:r>
            <a:r>
              <a:rPr lang="en-US" baseline="0" dirty="0" err="1" smtClean="0"/>
              <a:t>đi</a:t>
            </a:r>
            <a:r>
              <a:rPr lang="en-US" baseline="0" dirty="0" smtClean="0"/>
              <a:t> </a:t>
            </a:r>
            <a:r>
              <a:rPr lang="en-US" baseline="0" dirty="0" err="1" smtClean="0"/>
              <a:t>lặp</a:t>
            </a:r>
            <a:r>
              <a:rPr lang="en-US" baseline="0" dirty="0" smtClean="0"/>
              <a:t> </a:t>
            </a:r>
            <a:r>
              <a:rPr lang="en-US" baseline="0" dirty="0" err="1" smtClean="0"/>
              <a:t>lại</a:t>
            </a:r>
            <a:r>
              <a:rPr lang="en-US" baseline="0" dirty="0" smtClean="0"/>
              <a:t> </a:t>
            </a:r>
            <a:r>
              <a:rPr lang="en-US" baseline="0" dirty="0" err="1" smtClean="0"/>
              <a:t>đến</a:t>
            </a:r>
            <a:r>
              <a:rPr lang="en-US" baseline="0" dirty="0" smtClean="0"/>
              <a:t> </a:t>
            </a:r>
            <a:r>
              <a:rPr lang="en-US" baseline="0" dirty="0" err="1" smtClean="0"/>
              <a:t>khi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khỏi</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342572982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xong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Sau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demo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a:t>
            </a:r>
            <a:endParaRPr lang="en-US" dirty="0" smtClean="0"/>
          </a:p>
          <a:p>
            <a:endParaRPr lang="en-US" dirty="0"/>
          </a:p>
        </p:txBody>
      </p:sp>
    </p:spTree>
    <p:extLst>
      <p:ext uri="{BB962C8B-B14F-4D97-AF65-F5344CB8AC3E}">
        <p14:creationId xmlns:p14="http://schemas.microsoft.com/office/powerpoint/2010/main" val="484458797"/>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95207113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Bài</a:t>
            </a:r>
            <a:r>
              <a:rPr lang="en" baseline="0" dirty="0" smtClean="0"/>
              <a:t> thuyết trình ngày hôm nay của nhóm chúng tôi gồm 4 phần</a:t>
            </a:r>
          </a:p>
          <a:p>
            <a:pPr marL="228600" indent="-228600" rtl="0">
              <a:spcBef>
                <a:spcPts val="0"/>
              </a:spcBef>
              <a:buAutoNum type="arabicPeriod"/>
            </a:pPr>
            <a:r>
              <a:rPr lang="vi-VN" baseline="0" dirty="0" smtClean="0"/>
              <a:t>Các vấn đề thực tại</a:t>
            </a:r>
          </a:p>
          <a:p>
            <a:pPr marL="228600" indent="-228600" rtl="0">
              <a:spcBef>
                <a:spcPts val="0"/>
              </a:spcBef>
              <a:buAutoNum type="arabicPeriod"/>
            </a:pPr>
            <a:r>
              <a:rPr lang="vi-VN" baseline="0" dirty="0" smtClean="0"/>
              <a:t>Giải pháp</a:t>
            </a:r>
          </a:p>
          <a:p>
            <a:pPr marL="228600" indent="-228600" rtl="0">
              <a:spcBef>
                <a:spcPts val="0"/>
              </a:spcBef>
              <a:buAutoNum type="arabicPeriod"/>
            </a:pPr>
            <a:r>
              <a:rPr lang="vi-VN" baseline="0" dirty="0" smtClean="0"/>
              <a:t>Chức năng và demo</a:t>
            </a:r>
          </a:p>
          <a:p>
            <a:pPr marL="228600" indent="-228600" rtl="0">
              <a:spcBef>
                <a:spcPts val="0"/>
              </a:spcBef>
              <a:buAutoNum type="arabicPeriod"/>
            </a:pPr>
            <a:r>
              <a:rPr lang="vi-VN" baseline="0" dirty="0" smtClean="0"/>
              <a:t>Kế hoạch phát triển trong tương lai </a:t>
            </a:r>
            <a:endParaRPr lang="en" dirty="0"/>
          </a:p>
        </p:txBody>
      </p:sp>
    </p:spTree>
    <p:extLst>
      <p:ext uri="{BB962C8B-B14F-4D97-AF65-F5344CB8AC3E}">
        <p14:creationId xmlns:p14="http://schemas.microsoft.com/office/powerpoint/2010/main" val="37452161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Mỗi</a:t>
            </a:r>
            <a:r>
              <a:rPr lang="en" baseline="0" dirty="0" smtClean="0"/>
              <a:t> bác sĩ sẽ có một định dạng cho đơn thuốc ghi cho bệnh nhân</a:t>
            </a:r>
            <a:r>
              <a:rPr lang="vi-VN" baseline="0" dirty="0" smtClean="0"/>
              <a:t> dẫn đến khó khăn cho bệnh nhân và dược sĩ trong quá trình điều trị khi gặp nhiều bác sĩ khác nhau</a:t>
            </a:r>
            <a:endParaRPr lang="en" dirty="0"/>
          </a:p>
        </p:txBody>
      </p:sp>
    </p:spTree>
    <p:extLst>
      <p:ext uri="{BB962C8B-B14F-4D97-AF65-F5344CB8AC3E}">
        <p14:creationId xmlns:p14="http://schemas.microsoft.com/office/powerpoint/2010/main" val="39434874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3481994936"/>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610133784"/>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8"/>
        <p:cNvGrpSpPr/>
        <p:nvPr/>
      </p:nvGrpSpPr>
      <p:grpSpPr>
        <a:xfrm>
          <a:off x="0" y="0"/>
          <a:ext cx="0" cy="0"/>
          <a:chOff x="0" y="0"/>
          <a:chExt cx="0" cy="0"/>
        </a:xfrm>
      </p:grpSpPr>
      <p:sp>
        <p:nvSpPr>
          <p:cNvPr id="2109" name="Shape 2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0" name="Shape 2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Như vậy là chúng tôi đã trình bày xong nội dung đề tài, cảm ơn quý hội đồng, quý thầy cô và các bạn đã theo dõi. Sau đây là phần hỏi đáp và góp ý từ phía hội đồng.</a:t>
            </a:r>
          </a:p>
        </p:txBody>
      </p:sp>
    </p:spTree>
    <p:extLst>
      <p:ext uri="{BB962C8B-B14F-4D97-AF65-F5344CB8AC3E}">
        <p14:creationId xmlns:p14="http://schemas.microsoft.com/office/powerpoint/2010/main" val="1410969239"/>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Shape 2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7" name="Shape 2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b="1"/>
          </a:p>
        </p:txBody>
      </p:sp>
    </p:spTree>
    <p:extLst>
      <p:ext uri="{BB962C8B-B14F-4D97-AF65-F5344CB8AC3E}">
        <p14:creationId xmlns:p14="http://schemas.microsoft.com/office/powerpoint/2010/main" val="20552147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Thứ</a:t>
            </a:r>
            <a:r>
              <a:rPr lang="vi-VN" baseline="0" dirty="0" smtClean="0"/>
              <a:t> hai là trung tâm dinh dưỡng thành phố Hồ Chí Minh</a:t>
            </a:r>
            <a:endParaRPr lang="vi-VN" dirty="0" smtClean="0"/>
          </a:p>
          <a:p>
            <a:pPr rtl="0">
              <a:spcBef>
                <a:spcPts val="0"/>
              </a:spcBef>
              <a:buNone/>
            </a:pPr>
            <a:r>
              <a:rPr lang="en" dirty="0" smtClean="0"/>
              <a:t>Cũng</a:t>
            </a:r>
            <a:r>
              <a:rPr lang="en" baseline="0" dirty="0" smtClean="0"/>
              <a:t> như bao bệnh viện khác thì đầu tiên bệnh nhân sẽ mua sổ khám bệnh, sau đó y tá sẽ nhập các thông tin cơ bản của bệnh nhân</a:t>
            </a:r>
            <a:endParaRPr lang="en" dirty="0"/>
          </a:p>
        </p:txBody>
      </p:sp>
    </p:spTree>
    <p:extLst>
      <p:ext uri="{BB962C8B-B14F-4D97-AF65-F5344CB8AC3E}">
        <p14:creationId xmlns:p14="http://schemas.microsoft.com/office/powerpoint/2010/main" val="34780087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endParaRPr lang="en" dirty="0"/>
          </a:p>
        </p:txBody>
      </p:sp>
    </p:spTree>
    <p:extLst>
      <p:ext uri="{BB962C8B-B14F-4D97-AF65-F5344CB8AC3E}">
        <p14:creationId xmlns:p14="http://schemas.microsoft.com/office/powerpoint/2010/main" val="40891731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8663331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Tiếp</a:t>
            </a:r>
            <a:r>
              <a:rPr lang="en" baseline="0" dirty="0" smtClean="0"/>
              <a:t> tục y tá sẽ đo các thông số cơ bản của bệnh nhân như, chiều cao, cân nặng, nhịp tim và huyết áp của bệnh nhân</a:t>
            </a:r>
            <a:endParaRPr lang="en" dirty="0"/>
          </a:p>
        </p:txBody>
      </p:sp>
    </p:spTree>
    <p:extLst>
      <p:ext uri="{BB962C8B-B14F-4D97-AF65-F5344CB8AC3E}">
        <p14:creationId xmlns:p14="http://schemas.microsoft.com/office/powerpoint/2010/main" val="3575873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Tiếp</a:t>
            </a:r>
            <a:r>
              <a:rPr lang="en" baseline="0" dirty="0" smtClean="0"/>
              <a:t> đến bệnh nhân sẽ được đo các thông số chi tiết hơn như tỉ lệ nước trong cơ thể, số kcal tiêu thụ của bệnh nhân hay tỉ lệ mỡ trong cơ là bao nhiêu%</a:t>
            </a:r>
            <a:r>
              <a:rPr lang="vi-VN" baseline="0" dirty="0" smtClean="0"/>
              <a:t> để phục vụ cho việc khám bệnh béo phì</a:t>
            </a:r>
            <a:endParaRPr lang="en" dirty="0"/>
          </a:p>
        </p:txBody>
      </p:sp>
    </p:spTree>
    <p:extLst>
      <p:ext uri="{BB962C8B-B14F-4D97-AF65-F5344CB8AC3E}">
        <p14:creationId xmlns:p14="http://schemas.microsoft.com/office/powerpoint/2010/main" val="3336503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a:t>
            </a:r>
            <a:r>
              <a:rPr lang="vi-VN" dirty="0" smtClean="0"/>
              <a:t>i</a:t>
            </a:r>
            <a:r>
              <a:rPr lang="en" dirty="0" smtClean="0"/>
              <a:t>ếp tục,</a:t>
            </a:r>
            <a:r>
              <a:rPr lang="en" baseline="0" dirty="0" smtClean="0"/>
              <a:t> bệnh nhân sẽ được khảo sát khẩu phần ăn và bác sĩ dinh dưỡng sẽ tính toán ra số kcal nạp vào ở mỗi bữa ăn cũng như thành phần dinh dưỡng trong ngày</a:t>
            </a:r>
            <a:endParaRPr lang="en" dirty="0"/>
          </a:p>
        </p:txBody>
      </p:sp>
    </p:spTree>
    <p:extLst>
      <p:ext uri="{BB962C8B-B14F-4D97-AF65-F5344CB8AC3E}">
        <p14:creationId xmlns:p14="http://schemas.microsoft.com/office/powerpoint/2010/main" val="9384308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Cuối</a:t>
            </a:r>
            <a:r>
              <a:rPr lang="en" baseline="0" dirty="0" smtClean="0"/>
              <a:t> cùng bệnh nhân sẽ đến gặp bác sĩ điều trị, bác sĩ điều trị sẽ dựa vào các chỉ số bệnh nhân vừa khám để quyết định xem bệnh nhân có bệnh hay không.</a:t>
            </a:r>
            <a:endParaRPr lang="en" dirty="0"/>
          </a:p>
        </p:txBody>
      </p:sp>
    </p:spTree>
    <p:extLst>
      <p:ext uri="{BB962C8B-B14F-4D97-AF65-F5344CB8AC3E}">
        <p14:creationId xmlns:p14="http://schemas.microsoft.com/office/powerpoint/2010/main" val="2915219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1354544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Nếu</a:t>
            </a:r>
            <a:r>
              <a:rPr lang="en" baseline="0" dirty="0" smtClean="0"/>
              <a:t> bệnh nhân có bệnh, bác sĩ sẽ ra 1 lịch trình điều trị mỗi ngày mỗi bữa ăn gì, uống thuốc gì và luyện tập các bài tập nào</a:t>
            </a:r>
            <a:r>
              <a:rPr lang="vi-VN" baseline="0" dirty="0" smtClean="0"/>
              <a:t>,</a:t>
            </a:r>
            <a:r>
              <a:rPr lang="en" baseline="0" dirty="0" smtClean="0"/>
              <a:t> ra sao để thực hiện việc giảm cân hiệu quả.</a:t>
            </a:r>
            <a:endParaRPr lang="en" dirty="0"/>
          </a:p>
        </p:txBody>
      </p:sp>
    </p:spTree>
    <p:extLst>
      <p:ext uri="{BB962C8B-B14F-4D97-AF65-F5344CB8AC3E}">
        <p14:creationId xmlns:p14="http://schemas.microsoft.com/office/powerpoint/2010/main" val="77203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Để</a:t>
            </a:r>
            <a:r>
              <a:rPr lang="vi-VN" baseline="0" dirty="0" smtClean="0"/>
              <a:t> có được cái nhìn tổng quan về quy trình khám và điều trị bệnh của các bệnh viện thì chúng tôi quyết định đi thực nghiệm ở 2 bệnh viện, 1 là bệnh viện y học cổ truyền thành phố hồ chí minh, 2 là trung tâm dinh dưỡng thành phố hồ chí minh. Lý do chúng tôi quyết định chọn 2 bệnh viện này là vì 2 bệnh viện này có chuyên khoa điều trị về bệnh béo phì và có uy tín trong việc điều trị căn bệnh này.</a:t>
            </a:r>
          </a:p>
        </p:txBody>
      </p:sp>
    </p:spTree>
    <p:extLst>
      <p:ext uri="{BB962C8B-B14F-4D97-AF65-F5344CB8AC3E}">
        <p14:creationId xmlns:p14="http://schemas.microsoft.com/office/powerpoint/2010/main" val="37452161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Cuối</a:t>
            </a:r>
            <a:r>
              <a:rPr lang="en" baseline="0" dirty="0" smtClean="0"/>
              <a:t> cùng bệnh nhân sẽ in đơn thuốc và thực hiện điều trị bệnh tại nhà</a:t>
            </a:r>
            <a:endParaRPr lang="en" dirty="0"/>
          </a:p>
        </p:txBody>
      </p:sp>
    </p:spTree>
    <p:extLst>
      <p:ext uri="{BB962C8B-B14F-4D97-AF65-F5344CB8AC3E}">
        <p14:creationId xmlns:p14="http://schemas.microsoft.com/office/powerpoint/2010/main" val="18931044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Shape 19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2" name="Shape 19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lgn="l" rtl="0">
              <a:spcBef>
                <a:spcPts val="0"/>
              </a:spcBef>
              <a:buNone/>
            </a:pPr>
            <a:r>
              <a:rPr lang="vi-VN" dirty="0" smtClean="0"/>
              <a:t>Ưu</a:t>
            </a:r>
            <a:r>
              <a:rPr lang="vi-VN" baseline="0" dirty="0" smtClean="0"/>
              <a:t> và nhược điểm của quy trình này</a:t>
            </a:r>
            <a:endParaRPr lang="en" dirty="0"/>
          </a:p>
        </p:txBody>
      </p:sp>
    </p:spTree>
    <p:extLst>
      <p:ext uri="{BB962C8B-B14F-4D97-AF65-F5344CB8AC3E}">
        <p14:creationId xmlns:p14="http://schemas.microsoft.com/office/powerpoint/2010/main" val="19357528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Bệnh</a:t>
            </a:r>
            <a:r>
              <a:rPr lang="en" baseline="0" dirty="0" smtClean="0"/>
              <a:t> nhân được kiểm tra đầy đủ và toàn diện, sử dụng các trang thiết bị hiện đại, sẽ giảm đi sai sót trong việc chuẩn đoán và điều trị bệnh</a:t>
            </a:r>
            <a:endParaRPr lang="en" dirty="0"/>
          </a:p>
        </p:txBody>
      </p:sp>
    </p:spTree>
    <p:extLst>
      <p:ext uri="{BB962C8B-B14F-4D97-AF65-F5344CB8AC3E}">
        <p14:creationId xmlns:p14="http://schemas.microsoft.com/office/powerpoint/2010/main" val="9088732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Bác</a:t>
            </a:r>
            <a:r>
              <a:rPr lang="en" baseline="0" dirty="0" smtClean="0"/>
              <a:t> sĩ chuẩn đoán bệnh đơn giản và chính xác hơn vì có được dữ liệu của bệnh nhân nhiêu hơn</a:t>
            </a:r>
            <a:endParaRPr lang="en" dirty="0"/>
          </a:p>
        </p:txBody>
      </p:sp>
    </p:spTree>
    <p:extLst>
      <p:ext uri="{BB962C8B-B14F-4D97-AF65-F5344CB8AC3E}">
        <p14:creationId xmlns:p14="http://schemas.microsoft.com/office/powerpoint/2010/main" val="23773978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Về</a:t>
            </a:r>
            <a:r>
              <a:rPr lang="vi-VN" baseline="0" dirty="0" smtClean="0"/>
              <a:t> nhược điểm của quy trình này</a:t>
            </a:r>
          </a:p>
          <a:p>
            <a:pPr rtl="0">
              <a:spcBef>
                <a:spcPts val="0"/>
              </a:spcBef>
              <a:buNone/>
            </a:pPr>
            <a:r>
              <a:rPr lang="vi-VN" baseline="0" dirty="0" smtClean="0"/>
              <a:t>Đầu tiên, tất cả các sổ khám bệnh vẫn lưu = giấy</a:t>
            </a:r>
            <a:endParaRPr lang="en" dirty="0"/>
          </a:p>
        </p:txBody>
      </p:sp>
    </p:spTree>
    <p:extLst>
      <p:ext uri="{BB962C8B-B14F-4D97-AF65-F5344CB8AC3E}">
        <p14:creationId xmlns:p14="http://schemas.microsoft.com/office/powerpoint/2010/main" val="21191811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Y tá</a:t>
            </a:r>
            <a:r>
              <a:rPr lang="vi-VN" baseline="0" dirty="0" smtClean="0"/>
              <a:t> và bác sĩ phải nhập thông tin rất nhiều</a:t>
            </a:r>
            <a:endParaRPr lang="en" dirty="0"/>
          </a:p>
        </p:txBody>
      </p:sp>
    </p:spTree>
    <p:extLst>
      <p:ext uri="{BB962C8B-B14F-4D97-AF65-F5344CB8AC3E}">
        <p14:creationId xmlns:p14="http://schemas.microsoft.com/office/powerpoint/2010/main" val="5571525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Từ</a:t>
            </a:r>
            <a:r>
              <a:rPr lang="vi-VN" baseline="0" dirty="0" smtClean="0"/>
              <a:t> lần khám hiện tại đến lần khám tiếp theo, bác sĩ không hề biết bệnh nhân làm gì ở nhà, có luyện tập đầy đủ để giảm cân hay không</a:t>
            </a:r>
            <a:endParaRPr lang="en" dirty="0"/>
          </a:p>
        </p:txBody>
      </p:sp>
    </p:spTree>
    <p:extLst>
      <p:ext uri="{BB962C8B-B14F-4D97-AF65-F5344CB8AC3E}">
        <p14:creationId xmlns:p14="http://schemas.microsoft.com/office/powerpoint/2010/main" val="183501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lang="vi-VN" sz="1100" dirty="0"/>
          </a:p>
        </p:txBody>
      </p:sp>
    </p:spTree>
    <p:extLst>
      <p:ext uri="{BB962C8B-B14F-4D97-AF65-F5344CB8AC3E}">
        <p14:creationId xmlns:p14="http://schemas.microsoft.com/office/powerpoint/2010/main" val="183501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lang="vi-VN" sz="1100" dirty="0"/>
          </a:p>
        </p:txBody>
      </p:sp>
    </p:spTree>
    <p:extLst>
      <p:ext uri="{BB962C8B-B14F-4D97-AF65-F5344CB8AC3E}">
        <p14:creationId xmlns:p14="http://schemas.microsoft.com/office/powerpoint/2010/main" val="183501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Tiếp</a:t>
            </a:r>
            <a:r>
              <a:rPr lang="en" baseline="0" dirty="0" smtClean="0"/>
              <a:t> đến là vấn đề về vòng đeo tay.</a:t>
            </a:r>
          </a:p>
          <a:p>
            <a:pPr rtl="0">
              <a:spcBef>
                <a:spcPts val="0"/>
              </a:spcBef>
              <a:buNone/>
            </a:pPr>
            <a:r>
              <a:rPr lang="en" baseline="0" dirty="0" smtClean="0"/>
              <a:t>Chúng tôi quyết định lựa chọn sử dụng vòng đeo tay TW64 vòng đeo tay này đo được các thông số là số bước chân và số kcal tiêu thụ. </a:t>
            </a:r>
          </a:p>
          <a:p>
            <a:pPr rtl="0">
              <a:spcBef>
                <a:spcPts val="0"/>
              </a:spcBef>
              <a:buNone/>
            </a:pPr>
            <a:r>
              <a:rPr lang="en" baseline="0" dirty="0" smtClean="0"/>
              <a:t>Chúng tôi quyết định chọn vòng đeo tay này vì cac uu diem sau vòng đeo tay này cung cấp đầy đủ các thông số mà chúng tôi cần để theo dõi quá trình luyện tập của bệnh nhân, thứ hai là giá thành của vòng đeo tay này rẻ, vào khoảng 350 nghìn vào thời điểm chúng tôi mua là tháng 9 năm 2015.</a:t>
            </a:r>
          </a:p>
          <a:p>
            <a:pPr rtl="0">
              <a:spcBef>
                <a:spcPts val="0"/>
              </a:spcBef>
              <a:buNone/>
            </a:pPr>
            <a:r>
              <a:rPr lang="en" baseline="0" dirty="0" smtClean="0"/>
              <a:t>Các vòng đeo tay hiện tại chỉ thực hiện hiển thị thông tin luyện tập của người dùng và không có giá trị trong việc lưu trữ cũng như là điều trị bệnh.</a:t>
            </a:r>
          </a:p>
          <a:p>
            <a:pPr rtl="0">
              <a:spcBef>
                <a:spcPts val="0"/>
              </a:spcBef>
              <a:buNone/>
            </a:pPr>
            <a:endParaRPr lang="en" dirty="0"/>
          </a:p>
        </p:txBody>
      </p:sp>
    </p:spTree>
    <p:extLst>
      <p:ext uri="{BB962C8B-B14F-4D97-AF65-F5344CB8AC3E}">
        <p14:creationId xmlns:p14="http://schemas.microsoft.com/office/powerpoint/2010/main" val="18350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Để</a:t>
            </a:r>
            <a:r>
              <a:rPr lang="vi-VN" baseline="0" dirty="0" smtClean="0"/>
              <a:t> có được cái nhìn tổng quan về quy trình khám và điều trị bệnh của các bệnh viện thì chúng tôi quyết định đi thực nghiệm ở 2 bệnh viện, 1 là bệnh viện y học cổ truyền thành phố hồ chí minh, 2 là trung tâm dinh dưỡng thành phố hồ chí minh. Lý do chúng tôi quyết định chọn 2 bệnh viện này là vì 2 bệnh viện này có chuyên khoa điều trị về bệnh béo phì và có uy tín trong việc điều trị căn bệnh này.</a:t>
            </a:r>
          </a:p>
        </p:txBody>
      </p:sp>
    </p:spTree>
    <p:extLst>
      <p:ext uri="{BB962C8B-B14F-4D97-AF65-F5344CB8AC3E}">
        <p14:creationId xmlns:p14="http://schemas.microsoft.com/office/powerpoint/2010/main" val="37452161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Tiếp</a:t>
            </a:r>
            <a:r>
              <a:rPr lang="en" baseline="0" dirty="0" smtClean="0"/>
              <a:t> đến là vấn đề về vòng đeo tay.</a:t>
            </a:r>
          </a:p>
          <a:p>
            <a:pPr rtl="0">
              <a:spcBef>
                <a:spcPts val="0"/>
              </a:spcBef>
              <a:buNone/>
            </a:pPr>
            <a:r>
              <a:rPr lang="en" baseline="0" dirty="0" smtClean="0"/>
              <a:t>Chúng tôi quyết định lựa chọn sử dụng vòng đeo tay TW64 vòng đeo tay này đo được các thông số là số bước chân và số kcal tiêu thụ. </a:t>
            </a:r>
          </a:p>
          <a:p>
            <a:pPr rtl="0">
              <a:spcBef>
                <a:spcPts val="0"/>
              </a:spcBef>
              <a:buNone/>
            </a:pPr>
            <a:r>
              <a:rPr lang="en" baseline="0" dirty="0" smtClean="0"/>
              <a:t>Chúng tôi quyết định chọn vòng đeo tay </a:t>
            </a:r>
            <a:r>
              <a:rPr lang="en" baseline="0" smtClean="0"/>
              <a:t>này vì cac uu diem sau </a:t>
            </a:r>
            <a:r>
              <a:rPr lang="en" baseline="0" dirty="0" smtClean="0"/>
              <a:t>vòng đeo tay này cung cấp đầy đủ các thông số mà chúng tôi cần để theo dõi quá trình luyện tập của bệnh nhân, thứ hai là giá thành của vòng đeo tay này rẻ, vào khoảng 350 nghìn vào thời điểm chúng tôi mua là tháng 9 năm 2015.</a:t>
            </a:r>
          </a:p>
          <a:p>
            <a:pPr rtl="0">
              <a:spcBef>
                <a:spcPts val="0"/>
              </a:spcBef>
              <a:buNone/>
            </a:pPr>
            <a:r>
              <a:rPr lang="en" baseline="0" dirty="0" smtClean="0"/>
              <a:t>Các vòng đeo tay hiện tại chỉ thực hiện hiển thị thông tin luyện tập của người dùng và không có giá trị trong việc lưu trữ cũng như là điều trị bệnh.</a:t>
            </a:r>
          </a:p>
          <a:p>
            <a:pPr rtl="0">
              <a:spcBef>
                <a:spcPts val="0"/>
              </a:spcBef>
              <a:buNone/>
            </a:pPr>
            <a:endParaRPr lang="en" dirty="0"/>
          </a:p>
        </p:txBody>
      </p:sp>
    </p:spTree>
    <p:extLst>
      <p:ext uri="{BB962C8B-B14F-4D97-AF65-F5344CB8AC3E}">
        <p14:creationId xmlns:p14="http://schemas.microsoft.com/office/powerpoint/2010/main" val="183501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Từ</a:t>
            </a:r>
            <a:r>
              <a:rPr lang="en" baseline="0" dirty="0" smtClean="0"/>
              <a:t> những vấn đề trên chúng tôi đưa ra giải pháp như sau:</a:t>
            </a:r>
            <a:endParaRPr lang="en" dirty="0"/>
          </a:p>
        </p:txBody>
      </p:sp>
    </p:spTree>
    <p:extLst>
      <p:ext uri="{BB962C8B-B14F-4D97-AF65-F5344CB8AC3E}">
        <p14:creationId xmlns:p14="http://schemas.microsoft.com/office/powerpoint/2010/main" val="183501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Chúng</a:t>
            </a:r>
            <a:r>
              <a:rPr lang="en" baseline="0" dirty="0" smtClean="0"/>
              <a:t> tôi sẽ sử dụng quy trình khám của trung tâm dinh dưỡng thành phố Hồ Chí Minh, áp dụng CNTT để quy trình khám này trở nên đơn giản và hiệu quả, để giúp cho việc khám bệnh được nhanh, chính xác hơn</a:t>
            </a:r>
            <a:endParaRPr lang="en" dirty="0"/>
          </a:p>
        </p:txBody>
      </p:sp>
    </p:spTree>
    <p:extLst>
      <p:ext uri="{BB962C8B-B14F-4D97-AF65-F5344CB8AC3E}">
        <p14:creationId xmlns:p14="http://schemas.microsoft.com/office/powerpoint/2010/main" val="16802290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9502358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9238872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6316903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850632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8804069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8854276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952071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Đầu</a:t>
            </a:r>
            <a:r>
              <a:rPr lang="vi-VN" baseline="0" dirty="0" smtClean="0"/>
              <a:t> tiên là bệnh viện y học cổ truyền thành phố Hồ Chí Minh, Quy trình khám bệnh ở bệnh viện này là</a:t>
            </a:r>
            <a:endParaRPr lang="vi-VN" dirty="0" smtClean="0"/>
          </a:p>
          <a:p>
            <a:pPr rtl="0">
              <a:spcBef>
                <a:spcPts val="0"/>
              </a:spcBef>
              <a:buNone/>
            </a:pPr>
            <a:r>
              <a:rPr lang="vi-VN" baseline="0" dirty="0" smtClean="0"/>
              <a:t>Sau khi mua sổ khám bệnh, bệnh nhân sẽ gặp y tá để đăng ký</a:t>
            </a:r>
            <a:endParaRPr lang="en" dirty="0"/>
          </a:p>
        </p:txBody>
      </p:sp>
    </p:spTree>
    <p:extLst>
      <p:ext uri="{BB962C8B-B14F-4D97-AF65-F5344CB8AC3E}">
        <p14:creationId xmlns:p14="http://schemas.microsoft.com/office/powerpoint/2010/main" val="38805909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Thứ</a:t>
            </a:r>
            <a:r>
              <a:rPr lang="en-US" baseline="0" dirty="0" smtClean="0"/>
              <a:t> </a:t>
            </a:r>
            <a:r>
              <a:rPr lang="en-US" baseline="0" dirty="0" err="1" smtClean="0"/>
              <a:t>nhất</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sổ</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onl</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trung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chỉ</a:t>
            </a:r>
            <a:r>
              <a:rPr lang="en-US" baseline="0" dirty="0" smtClean="0"/>
              <a:t> </a:t>
            </a:r>
            <a:r>
              <a:rPr lang="en-US" baseline="0" dirty="0" err="1" smtClean="0"/>
              <a:t>cần</a:t>
            </a:r>
            <a:r>
              <a:rPr lang="en-US" baseline="0" dirty="0" smtClean="0"/>
              <a:t> </a:t>
            </a:r>
            <a:r>
              <a:rPr lang="en-US" baseline="0" dirty="0" err="1" smtClean="0"/>
              <a:t>đọc</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tin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như</a:t>
            </a:r>
            <a:r>
              <a:rPr lang="en-US" baseline="0" dirty="0" smtClean="0"/>
              <a:t> </a:t>
            </a:r>
            <a:r>
              <a:rPr lang="en-US" baseline="0" dirty="0" err="1" smtClean="0"/>
              <a:t>họ</a:t>
            </a:r>
            <a:r>
              <a:rPr lang="en-US" baseline="0" dirty="0" smtClean="0"/>
              <a:t> </a:t>
            </a:r>
            <a:r>
              <a:rPr lang="en-US" baseline="0" dirty="0" err="1" smtClean="0"/>
              <a:t>và</a:t>
            </a:r>
            <a:r>
              <a:rPr lang="en-US" baseline="0" dirty="0" smtClean="0"/>
              <a:t> </a:t>
            </a:r>
            <a:r>
              <a:rPr lang="en-US" baseline="0" dirty="0" err="1" smtClean="0"/>
              <a:t>tên</a:t>
            </a:r>
            <a:r>
              <a:rPr lang="en-US" baseline="0" dirty="0" smtClean="0"/>
              <a:t>, </a:t>
            </a:r>
            <a:r>
              <a:rPr lang="en-US" baseline="0" dirty="0" err="1" smtClean="0"/>
              <a:t>ngày</a:t>
            </a:r>
            <a:r>
              <a:rPr lang="en-US" baseline="0" dirty="0" smtClean="0"/>
              <a:t> </a:t>
            </a:r>
            <a:r>
              <a:rPr lang="en-US" baseline="0" dirty="0" err="1" smtClean="0"/>
              <a:t>tháng</a:t>
            </a:r>
            <a:r>
              <a:rPr lang="en-US" baseline="0" dirty="0" smtClean="0"/>
              <a:t> </a:t>
            </a:r>
            <a:r>
              <a:rPr lang="en-US" baseline="0" dirty="0" err="1" smtClean="0"/>
              <a:t>năm</a:t>
            </a:r>
            <a:r>
              <a:rPr lang="en-US" baseline="0" dirty="0" smtClean="0"/>
              <a:t> </a:t>
            </a:r>
            <a:r>
              <a:rPr lang="en-US" baseline="0" dirty="0" err="1" smtClean="0"/>
              <a:t>sinh</a:t>
            </a:r>
            <a:r>
              <a:rPr lang="en-US" baseline="0" dirty="0" smtClean="0"/>
              <a:t> </a:t>
            </a:r>
            <a:r>
              <a:rPr lang="en-US" baseline="0" dirty="0" err="1" smtClean="0"/>
              <a:t>thì</a:t>
            </a:r>
            <a:r>
              <a:rPr lang="en-US" baseline="0" dirty="0" smtClean="0"/>
              <a:t> y </a:t>
            </a:r>
            <a:r>
              <a:rPr lang="en-US" baseline="0" dirty="0" err="1" smtClean="0"/>
              <a:t>tá</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sổ</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cho</a:t>
            </a:r>
            <a:r>
              <a:rPr lang="en-US" baseline="0" dirty="0" smtClean="0"/>
              <a:t> </a:t>
            </a:r>
            <a:r>
              <a:rPr lang="en-US" baseline="0" dirty="0" err="1" smtClean="0"/>
              <a:t>việc</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ở </a:t>
            </a:r>
            <a:r>
              <a:rPr lang="en-US" baseline="0" dirty="0" err="1" smtClean="0"/>
              <a:t>các</a:t>
            </a:r>
            <a:r>
              <a:rPr lang="en-US" baseline="0" dirty="0" smtClean="0"/>
              <a:t> </a:t>
            </a:r>
            <a:r>
              <a:rPr lang="en-US" baseline="0" dirty="0" err="1" smtClean="0"/>
              <a:t>lần</a:t>
            </a:r>
            <a:r>
              <a:rPr lang="en-US" baseline="0" dirty="0" smtClean="0"/>
              <a:t> </a:t>
            </a:r>
            <a:r>
              <a:rPr lang="en-US" baseline="0" dirty="0" err="1" smtClean="0"/>
              <a:t>tiếp</a:t>
            </a:r>
            <a:r>
              <a:rPr lang="en-US" baseline="0" dirty="0" smtClean="0"/>
              <a:t> </a:t>
            </a:r>
            <a:r>
              <a:rPr lang="en-US" baseline="0" dirty="0" err="1" smtClean="0"/>
              <a:t>theo</a:t>
            </a:r>
            <a:endParaRPr lang="vi-VN" dirty="0"/>
          </a:p>
        </p:txBody>
      </p:sp>
    </p:spTree>
    <p:extLst>
      <p:ext uri="{BB962C8B-B14F-4D97-AF65-F5344CB8AC3E}">
        <p14:creationId xmlns:p14="http://schemas.microsoft.com/office/powerpoint/2010/main" val="33263279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đến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đề</a:t>
            </a:r>
            <a:r>
              <a:rPr lang="en-US" baseline="0" dirty="0" smtClean="0"/>
              <a:t> </a:t>
            </a:r>
            <a:r>
              <a:rPr lang="en-US" baseline="0" dirty="0" err="1" smtClean="0"/>
              <a:t>xuất</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si</a:t>
            </a:r>
            <a:endParaRPr lang="vi-VN" dirty="0"/>
          </a:p>
        </p:txBody>
      </p:sp>
    </p:spTree>
    <p:extLst>
      <p:ext uri="{BB962C8B-B14F-4D97-AF65-F5344CB8AC3E}">
        <p14:creationId xmlns:p14="http://schemas.microsoft.com/office/powerpoint/2010/main" val="23024325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đến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trong</a:t>
            </a:r>
            <a:r>
              <a:rPr lang="en-US" baseline="0" dirty="0" smtClean="0"/>
              <a:t> </a:t>
            </a:r>
            <a:r>
              <a:rPr lang="en-US" baseline="0" dirty="0" err="1" smtClean="0"/>
              <a:t>việc</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tạo</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một</a:t>
            </a:r>
            <a:r>
              <a:rPr lang="en-US" baseline="0" dirty="0" smtClean="0"/>
              <a:t> </a:t>
            </a:r>
            <a:r>
              <a:rPr lang="en-US" baseline="0" dirty="0" err="1" smtClean="0"/>
              <a:t>cách</a:t>
            </a:r>
            <a:r>
              <a:rPr lang="en-US" baseline="0" dirty="0" smtClean="0"/>
              <a:t> </a:t>
            </a:r>
            <a:r>
              <a:rPr lang="en-US" baseline="0" dirty="0" err="1" smtClean="0"/>
              <a:t>nhanh</a:t>
            </a:r>
            <a:r>
              <a:rPr lang="en-US" baseline="0" dirty="0" smtClean="0"/>
              <a:t> </a:t>
            </a:r>
            <a:r>
              <a:rPr lang="en-US" baseline="0" dirty="0" err="1" smtClean="0"/>
              <a:t>chóng</a:t>
            </a:r>
            <a:r>
              <a:rPr lang="en-US" baseline="0" dirty="0" smtClean="0"/>
              <a:t> </a:t>
            </a:r>
            <a:r>
              <a:rPr lang="en-US" baseline="0" dirty="0" err="1" smtClean="0"/>
              <a:t>và</a:t>
            </a:r>
            <a:r>
              <a:rPr lang="en-US" baseline="0" dirty="0" smtClean="0"/>
              <a:t> </a:t>
            </a:r>
            <a:r>
              <a:rPr lang="en-US" baseline="0" dirty="0" err="1" smtClean="0"/>
              <a:t>chính</a:t>
            </a:r>
            <a:r>
              <a:rPr lang="en-US" baseline="0" dirty="0" smtClean="0"/>
              <a:t> </a:t>
            </a:r>
            <a:r>
              <a:rPr lang="en-US" baseline="0" dirty="0" err="1" smtClean="0"/>
              <a:t>xác</a:t>
            </a:r>
            <a:endParaRPr lang="vi-VN" dirty="0"/>
          </a:p>
        </p:txBody>
      </p:sp>
    </p:spTree>
    <p:extLst>
      <p:ext uri="{BB962C8B-B14F-4D97-AF65-F5344CB8AC3E}">
        <p14:creationId xmlns:p14="http://schemas.microsoft.com/office/powerpoint/2010/main" val="23024325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Thứ</a:t>
            </a:r>
            <a:r>
              <a:rPr lang="en-US" baseline="0" dirty="0" smtClean="0"/>
              <a:t> </a:t>
            </a:r>
            <a:r>
              <a:rPr lang="en-US" baseline="0" dirty="0" err="1" smtClean="0"/>
              <a:t>hai</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theo</a:t>
            </a:r>
            <a:r>
              <a:rPr lang="en-US" baseline="0" dirty="0" smtClean="0"/>
              <a:t> </a:t>
            </a:r>
            <a:r>
              <a:rPr lang="en-US" baseline="0" dirty="0" err="1" smtClean="0"/>
              <a:t>dõi</a:t>
            </a:r>
            <a:r>
              <a:rPr lang="en-US" baseline="0" dirty="0" smtClean="0"/>
              <a:t> </a:t>
            </a:r>
            <a:r>
              <a:rPr lang="en-US" baseline="0" dirty="0" err="1" smtClean="0"/>
              <a:t>hằng</a:t>
            </a:r>
            <a:r>
              <a:rPr lang="en-US" baseline="0" dirty="0" smtClean="0"/>
              <a:t> </a:t>
            </a:r>
            <a:r>
              <a:rPr lang="en-US" baseline="0" dirty="0" err="1" smtClean="0"/>
              <a:t>ngày</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lời</a:t>
            </a:r>
            <a:r>
              <a:rPr lang="en-US" baseline="0" dirty="0" smtClean="0"/>
              <a:t> </a:t>
            </a:r>
            <a:r>
              <a:rPr lang="en-US" baseline="0" dirty="0" err="1" smtClean="0"/>
              <a:t>khuyên</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một</a:t>
            </a:r>
            <a:r>
              <a:rPr lang="en-US" baseline="0" dirty="0" smtClean="0"/>
              <a:t> </a:t>
            </a:r>
            <a:r>
              <a:rPr lang="en-US" baseline="0" dirty="0" err="1" smtClean="0"/>
              <a:t>cách</a:t>
            </a:r>
            <a:r>
              <a:rPr lang="en-US" baseline="0" dirty="0" smtClean="0"/>
              <a:t> </a:t>
            </a:r>
            <a:r>
              <a:rPr lang="en-US" baseline="0" dirty="0" err="1" smtClean="0"/>
              <a:t>hợp</a:t>
            </a:r>
            <a:r>
              <a:rPr lang="en-US" baseline="0" dirty="0" smtClean="0"/>
              <a:t> </a:t>
            </a:r>
            <a:r>
              <a:rPr lang="en-US" baseline="0" dirty="0" err="1" smtClean="0"/>
              <a:t>lý</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là</a:t>
            </a:r>
            <a:r>
              <a:rPr lang="en-US" baseline="0" dirty="0" smtClean="0"/>
              <a:t> </a:t>
            </a:r>
            <a:r>
              <a:rPr lang="en-US" baseline="0" dirty="0" err="1" smtClean="0"/>
              <a:t>gửi</a:t>
            </a:r>
            <a:r>
              <a:rPr lang="en-US" baseline="0" dirty="0" smtClean="0"/>
              <a:t> </a:t>
            </a:r>
            <a:r>
              <a:rPr lang="en-US" baseline="0" dirty="0" err="1" smtClean="0"/>
              <a:t>cho</a:t>
            </a:r>
            <a:r>
              <a:rPr lang="en-US" baseline="0" dirty="0" smtClean="0"/>
              <a:t> </a:t>
            </a:r>
            <a:r>
              <a:rPr lang="en-US" baseline="0" dirty="0" err="1" smtClean="0"/>
              <a:t>bac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xem</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lời</a:t>
            </a:r>
            <a:r>
              <a:rPr lang="en-US" baseline="0" dirty="0" smtClean="0"/>
              <a:t> </a:t>
            </a:r>
            <a:r>
              <a:rPr lang="en-US" baseline="0" dirty="0" err="1" smtClean="0"/>
              <a:t>khuyên</a:t>
            </a:r>
            <a:r>
              <a:rPr lang="en-US" baseline="0" dirty="0" smtClean="0"/>
              <a:t> </a:t>
            </a:r>
            <a:r>
              <a:rPr lang="en-US" baseline="0" dirty="0" err="1" smtClean="0"/>
              <a:t>lúc</a:t>
            </a:r>
            <a:r>
              <a:rPr lang="en-US" baseline="0" dirty="0" smtClean="0"/>
              <a:t> </a:t>
            </a:r>
            <a:r>
              <a:rPr lang="en-US" baseline="0" dirty="0" err="1" smtClean="0"/>
              <a:t>đi</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a:t>
            </a:r>
            <a:endParaRPr lang="vi-VN" dirty="0"/>
          </a:p>
        </p:txBody>
      </p:sp>
    </p:spTree>
    <p:extLst>
      <p:ext uri="{BB962C8B-B14F-4D97-AF65-F5344CB8AC3E}">
        <p14:creationId xmlns:p14="http://schemas.microsoft.com/office/powerpoint/2010/main" val="35792049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Các</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chính</a:t>
            </a:r>
            <a:r>
              <a:rPr lang="en-US" baseline="0" dirty="0" smtClean="0"/>
              <a:t>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muốn</a:t>
            </a:r>
            <a:r>
              <a:rPr lang="en-US" baseline="0" dirty="0" smtClean="0"/>
              <a:t> </a:t>
            </a:r>
            <a:r>
              <a:rPr lang="en-US" baseline="0" dirty="0" err="1" smtClean="0"/>
              <a:t>đề</a:t>
            </a:r>
            <a:r>
              <a:rPr lang="en-US" baseline="0" dirty="0" smtClean="0"/>
              <a:t> </a:t>
            </a:r>
            <a:r>
              <a:rPr lang="en-US" baseline="0" dirty="0" err="1" smtClean="0"/>
              <a:t>cập</a:t>
            </a:r>
            <a:r>
              <a:rPr lang="en-US" baseline="0" dirty="0" smtClean="0"/>
              <a:t> </a:t>
            </a:r>
            <a:r>
              <a:rPr lang="en-US" baseline="0" dirty="0" err="1" smtClean="0"/>
              <a:t>đến</a:t>
            </a:r>
            <a:r>
              <a:rPr lang="en-US" baseline="0" dirty="0" smtClean="0"/>
              <a:t> </a:t>
            </a:r>
            <a:r>
              <a:rPr lang="en-US" baseline="0" dirty="0" err="1" smtClean="0"/>
              <a:t>trong</a:t>
            </a:r>
            <a:r>
              <a:rPr lang="en-US" baseline="0" dirty="0" smtClean="0"/>
              <a:t> </a:t>
            </a:r>
            <a:r>
              <a:rPr lang="en-US" baseline="0" dirty="0" err="1" smtClean="0"/>
              <a:t>buổi</a:t>
            </a:r>
            <a:r>
              <a:rPr lang="en-US" baseline="0" dirty="0" smtClean="0"/>
              <a:t> </a:t>
            </a:r>
            <a:r>
              <a:rPr lang="en-US" baseline="0" dirty="0" err="1" smtClean="0"/>
              <a:t>thuyết</a:t>
            </a:r>
            <a:r>
              <a:rPr lang="en-US" baseline="0" dirty="0" smtClean="0"/>
              <a:t> </a:t>
            </a:r>
            <a:r>
              <a:rPr lang="en-US" baseline="0" dirty="0" err="1" smtClean="0"/>
              <a:t>trình</a:t>
            </a:r>
            <a:r>
              <a:rPr lang="en-US" baseline="0" dirty="0" smtClean="0"/>
              <a:t> </a:t>
            </a:r>
            <a:r>
              <a:rPr lang="en-US" baseline="0" dirty="0" err="1" smtClean="0"/>
              <a:t>ngày</a:t>
            </a:r>
            <a:r>
              <a:rPr lang="en-US" baseline="0" dirty="0" smtClean="0"/>
              <a:t> </a:t>
            </a:r>
            <a:r>
              <a:rPr lang="en-US" baseline="0" dirty="0" err="1" smtClean="0"/>
              <a:t>hôm</a:t>
            </a:r>
            <a:r>
              <a:rPr lang="en-US" baseline="0" dirty="0" smtClean="0"/>
              <a:t> nay </a:t>
            </a:r>
            <a:r>
              <a:rPr lang="en-US" baseline="0" dirty="0" err="1" smtClean="0"/>
              <a:t>là</a:t>
            </a:r>
            <a:endParaRPr lang="vi-VN" dirty="0"/>
          </a:p>
        </p:txBody>
      </p:sp>
    </p:spTree>
    <p:extLst>
      <p:ext uri="{BB962C8B-B14F-4D97-AF65-F5344CB8AC3E}">
        <p14:creationId xmlns:p14="http://schemas.microsoft.com/office/powerpoint/2010/main" val="21533733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Hỗ</a:t>
            </a:r>
            <a:r>
              <a:rPr lang="en-US" dirty="0" smtClean="0"/>
              <a:t> </a:t>
            </a:r>
            <a:r>
              <a:rPr lang="en-US" dirty="0" err="1" smtClean="0"/>
              <a:t>trợ</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ra</a:t>
            </a:r>
            <a:r>
              <a:rPr lang="en-US" baseline="0" dirty="0" smtClean="0"/>
              <a:t> 1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endParaRPr lang="vi-VN" dirty="0"/>
          </a:p>
        </p:txBody>
      </p:sp>
    </p:spTree>
    <p:extLst>
      <p:ext uri="{BB962C8B-B14F-4D97-AF65-F5344CB8AC3E}">
        <p14:creationId xmlns:p14="http://schemas.microsoft.com/office/powerpoint/2010/main" val="18164161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Tạo</a:t>
            </a:r>
            <a:r>
              <a:rPr lang="en-US" baseline="0" dirty="0" smtClean="0"/>
              <a:t> </a:t>
            </a:r>
            <a:r>
              <a:rPr lang="en-US" baseline="0" dirty="0" err="1" smtClean="0"/>
              <a:t>một</a:t>
            </a:r>
            <a:r>
              <a:rPr lang="en-US" baseline="0" dirty="0" smtClean="0"/>
              <a:t>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phi</a:t>
            </a:r>
            <a:endParaRPr lang="vi-VN" dirty="0"/>
          </a:p>
        </p:txBody>
      </p:sp>
    </p:spTree>
    <p:extLst>
      <p:ext uri="{BB962C8B-B14F-4D97-AF65-F5344CB8AC3E}">
        <p14:creationId xmlns:p14="http://schemas.microsoft.com/office/powerpoint/2010/main" val="7043329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Bên</a:t>
            </a:r>
            <a:r>
              <a:rPr lang="en-US" baseline="0" dirty="0" smtClean="0"/>
              <a:t> </a:t>
            </a:r>
            <a:r>
              <a:rPr lang="en-US" baseline="0" dirty="0" err="1" smtClean="0"/>
              <a:t>phía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trong</a:t>
            </a:r>
            <a:r>
              <a:rPr lang="en-US" baseline="0" dirty="0" smtClean="0"/>
              <a:t> </a:t>
            </a:r>
            <a:r>
              <a:rPr lang="en-US" baseline="0" dirty="0" err="1" smtClean="0"/>
              <a:t>suốt</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về</a:t>
            </a:r>
            <a:r>
              <a:rPr lang="en-US" baseline="0" dirty="0" smtClean="0"/>
              <a:t> </a:t>
            </a:r>
            <a:r>
              <a:rPr lang="en-US" baseline="0" dirty="0" err="1" smtClean="0"/>
              <a:t>việc</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và</a:t>
            </a:r>
            <a:r>
              <a:rPr lang="en-US" baseline="0" dirty="0" smtClean="0"/>
              <a:t> </a:t>
            </a:r>
            <a:r>
              <a:rPr lang="en-US" baseline="0" dirty="0" err="1" smtClean="0"/>
              <a:t>luyện</a:t>
            </a:r>
            <a:r>
              <a:rPr lang="en-US" baseline="0" dirty="0" smtClean="0"/>
              <a:t> </a:t>
            </a:r>
            <a:r>
              <a:rPr lang="en-US" baseline="0" dirty="0" err="1" smtClean="0"/>
              <a:t>tập</a:t>
            </a:r>
            <a:endParaRPr lang="vi-VN" dirty="0"/>
          </a:p>
        </p:txBody>
      </p:sp>
    </p:spTree>
    <p:extLst>
      <p:ext uri="{BB962C8B-B14F-4D97-AF65-F5344CB8AC3E}">
        <p14:creationId xmlns:p14="http://schemas.microsoft.com/office/powerpoint/2010/main" val="36459527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Chức</a:t>
            </a:r>
            <a:r>
              <a:rPr lang="en-US" baseline="0" dirty="0" smtClean="0"/>
              <a:t> </a:t>
            </a:r>
            <a:r>
              <a:rPr lang="en-US" baseline="0" dirty="0" err="1" smtClean="0"/>
              <a:t>năng</a:t>
            </a:r>
            <a:r>
              <a:rPr lang="en-US" baseline="0" dirty="0" smtClean="0"/>
              <a:t> </a:t>
            </a:r>
            <a:r>
              <a:rPr lang="en-US" baseline="0" dirty="0" err="1" smtClean="0"/>
              <a:t>thu</a:t>
            </a:r>
            <a:r>
              <a:rPr lang="en-US" baseline="0" dirty="0" smtClean="0"/>
              <a:t> </a:t>
            </a:r>
            <a:r>
              <a:rPr lang="en-US" baseline="0" dirty="0" err="1" smtClean="0"/>
              <a:t>thập</a:t>
            </a:r>
            <a:r>
              <a:rPr lang="en-US" baseline="0" dirty="0" smtClean="0"/>
              <a:t> </a:t>
            </a:r>
            <a:r>
              <a:rPr lang="en-US" baseline="0" dirty="0" err="1" smtClean="0"/>
              <a:t>và</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endParaRPr lang="vi-VN" dirty="0"/>
          </a:p>
        </p:txBody>
      </p:sp>
    </p:spTree>
    <p:extLst>
      <p:ext uri="{BB962C8B-B14F-4D97-AF65-F5344CB8AC3E}">
        <p14:creationId xmlns:p14="http://schemas.microsoft.com/office/powerpoint/2010/main" val="29021987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Việc</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20 </a:t>
            </a:r>
            <a:r>
              <a:rPr lang="en-US" baseline="0" dirty="0" err="1" smtClean="0"/>
              <a:t>đến</a:t>
            </a:r>
            <a:r>
              <a:rPr lang="en-US" baseline="0" dirty="0" smtClean="0"/>
              <a:t> 60 </a:t>
            </a:r>
            <a:r>
              <a:rPr lang="en-US" baseline="0" dirty="0" err="1" smtClean="0"/>
              <a:t>tuổi</a:t>
            </a:r>
            <a:endParaRPr lang="en-US" baseline="0" dirty="0" smtClean="0"/>
          </a:p>
          <a:p>
            <a:r>
              <a:rPr lang="en-US" baseline="0" dirty="0" err="1" smtClean="0"/>
              <a:t>Lý</a:t>
            </a:r>
            <a:r>
              <a:rPr lang="en-US" baseline="0" dirty="0" smtClean="0"/>
              <a:t> do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chỉ</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có</a:t>
            </a:r>
            <a:r>
              <a:rPr lang="en-US" baseline="0" dirty="0" smtClean="0"/>
              <a:t> </a:t>
            </a:r>
            <a:r>
              <a:rPr lang="en-US" baseline="0" dirty="0" err="1" smtClean="0"/>
              <a:t>độ</a:t>
            </a:r>
            <a:r>
              <a:rPr lang="en-US" baseline="0" dirty="0" smtClean="0"/>
              <a:t> </a:t>
            </a:r>
            <a:r>
              <a:rPr lang="en-US" baseline="0" dirty="0" err="1" smtClean="0"/>
              <a:t>tuổi</a:t>
            </a:r>
            <a:r>
              <a:rPr lang="en-US" baseline="0" dirty="0" smtClean="0"/>
              <a:t> </a:t>
            </a:r>
            <a:r>
              <a:rPr lang="en-US" baseline="0" dirty="0" err="1" smtClean="0"/>
              <a:t>từ</a:t>
            </a:r>
            <a:r>
              <a:rPr lang="en-US" baseline="0" dirty="0" smtClean="0"/>
              <a:t> 20 </a:t>
            </a:r>
            <a:r>
              <a:rPr lang="en-US" baseline="0" dirty="0" err="1" smtClean="0"/>
              <a:t>đến</a:t>
            </a:r>
            <a:r>
              <a:rPr lang="en-US" baseline="0" dirty="0" smtClean="0"/>
              <a:t> 60 </a:t>
            </a:r>
            <a:r>
              <a:rPr lang="en-US" baseline="0" dirty="0" err="1" smtClean="0"/>
              <a:t>tuổi</a:t>
            </a:r>
            <a:r>
              <a:rPr lang="en-US" baseline="0" dirty="0" smtClean="0"/>
              <a:t> </a:t>
            </a:r>
            <a:r>
              <a:rPr lang="en-US" baseline="0" dirty="0" err="1" smtClean="0"/>
              <a:t>là</a:t>
            </a:r>
            <a:r>
              <a:rPr lang="en-US" baseline="0" dirty="0" smtClean="0"/>
              <a:t> </a:t>
            </a:r>
            <a:r>
              <a:rPr lang="en-US" baseline="0" dirty="0" err="1" smtClean="0"/>
              <a:t>vì</a:t>
            </a:r>
            <a:r>
              <a:rPr lang="en-US" baseline="0" dirty="0" smtClean="0"/>
              <a:t> ở </a:t>
            </a:r>
            <a:r>
              <a:rPr lang="en-US" baseline="0" dirty="0" err="1" smtClean="0"/>
              <a:t>ngoài</a:t>
            </a:r>
            <a:r>
              <a:rPr lang="en-US" baseline="0" dirty="0" smtClean="0"/>
              <a:t> </a:t>
            </a:r>
            <a:r>
              <a:rPr lang="en-US" baseline="0" dirty="0" err="1" smtClean="0"/>
              <a:t>độ</a:t>
            </a:r>
            <a:r>
              <a:rPr lang="en-US" baseline="0" dirty="0" smtClean="0"/>
              <a:t> </a:t>
            </a:r>
            <a:r>
              <a:rPr lang="en-US" baseline="0" dirty="0" err="1" smtClean="0"/>
              <a:t>tuổi</a:t>
            </a:r>
            <a:r>
              <a:rPr lang="en-US" baseline="0" dirty="0" smtClean="0"/>
              <a:t> </a:t>
            </a:r>
            <a:r>
              <a:rPr lang="en-US" baseline="0" dirty="0" err="1" smtClean="0"/>
              <a:t>này</a:t>
            </a:r>
            <a:r>
              <a:rPr lang="en-US" baseline="0" dirty="0" smtClean="0"/>
              <a:t> </a:t>
            </a:r>
            <a:r>
              <a:rPr lang="en-US" baseline="0" dirty="0" err="1" smtClean="0"/>
              <a:t>các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sẽ</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linh</a:t>
            </a:r>
            <a:r>
              <a:rPr lang="en-US" baseline="0" dirty="0" smtClean="0"/>
              <a:t> </a:t>
            </a:r>
            <a:r>
              <a:rPr lang="en-US" baseline="0" dirty="0" err="1" smtClean="0"/>
              <a:t>động</a:t>
            </a:r>
            <a:r>
              <a:rPr lang="en-US" baseline="0" dirty="0" smtClean="0"/>
              <a:t> </a:t>
            </a:r>
            <a:r>
              <a:rPr lang="en-US" baseline="0" dirty="0" err="1" smtClean="0"/>
              <a:t>và</a:t>
            </a:r>
            <a:r>
              <a:rPr lang="en-US" baseline="0" dirty="0" smtClean="0"/>
              <a:t> </a:t>
            </a:r>
            <a:r>
              <a:rPr lang="en-US" baseline="0" dirty="0" err="1" smtClean="0"/>
              <a:t>có</a:t>
            </a:r>
            <a:r>
              <a:rPr lang="en-US" baseline="0" dirty="0" smtClean="0"/>
              <a:t> </a:t>
            </a:r>
            <a:r>
              <a:rPr lang="en-US" baseline="0" dirty="0" err="1" smtClean="0"/>
              <a:t>nhiều</a:t>
            </a:r>
            <a:r>
              <a:rPr lang="en-US" baseline="0" dirty="0" smtClean="0"/>
              <a:t> </a:t>
            </a:r>
            <a:r>
              <a:rPr lang="en-US" baseline="0" dirty="0" err="1" smtClean="0"/>
              <a:t>thay</a:t>
            </a:r>
            <a:r>
              <a:rPr lang="en-US" baseline="0" dirty="0" smtClean="0"/>
              <a:t> </a:t>
            </a:r>
            <a:r>
              <a:rPr lang="en-US" baseline="0" dirty="0" err="1" smtClean="0"/>
              <a:t>đổi</a:t>
            </a:r>
            <a:r>
              <a:rPr lang="en-US" baseline="0" dirty="0" smtClean="0"/>
              <a:t>, do </a:t>
            </a:r>
            <a:r>
              <a:rPr lang="en-US" baseline="0" dirty="0" err="1" smtClean="0"/>
              <a:t>đó</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rất</a:t>
            </a:r>
            <a:r>
              <a:rPr lang="en-US" baseline="0" dirty="0" smtClean="0"/>
              <a:t> </a:t>
            </a:r>
            <a:r>
              <a:rPr lang="en-US" baseline="0" dirty="0" err="1" smtClean="0"/>
              <a:t>khó</a:t>
            </a:r>
            <a:r>
              <a:rPr lang="en-US" baseline="0" dirty="0" smtClean="0"/>
              <a:t> </a:t>
            </a:r>
            <a:r>
              <a:rPr lang="en-US" baseline="0" dirty="0" err="1" smtClean="0"/>
              <a:t>để</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như</a:t>
            </a:r>
            <a:r>
              <a:rPr lang="en-US" baseline="0" dirty="0" smtClean="0"/>
              <a:t> </a:t>
            </a:r>
            <a:r>
              <a:rPr lang="en-US" baseline="0" dirty="0" err="1" smtClean="0"/>
              <a:t>thế</a:t>
            </a:r>
            <a:r>
              <a:rPr lang="en-US" baseline="0" dirty="0" smtClean="0"/>
              <a:t> </a:t>
            </a:r>
            <a:r>
              <a:rPr lang="en-US" baseline="0" dirty="0" err="1" smtClean="0"/>
              <a:t>này</a:t>
            </a:r>
            <a:endParaRPr lang="vi-VN" dirty="0"/>
          </a:p>
        </p:txBody>
      </p:sp>
    </p:spTree>
    <p:extLst>
      <p:ext uri="{BB962C8B-B14F-4D97-AF65-F5344CB8AC3E}">
        <p14:creationId xmlns:p14="http://schemas.microsoft.com/office/powerpoint/2010/main" val="2317280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Tiếp</a:t>
            </a:r>
            <a:r>
              <a:rPr lang="vi-VN" baseline="0" dirty="0" smtClean="0"/>
              <a:t> theo, y tá sẽ ghi các thông tin cơ bản của bệnh nhân như họ và tên, ngày thang năm sinh.</a:t>
            </a:r>
            <a:endParaRPr lang="en" dirty="0"/>
          </a:p>
        </p:txBody>
      </p:sp>
    </p:spTree>
    <p:extLst>
      <p:ext uri="{BB962C8B-B14F-4D97-AF65-F5344CB8AC3E}">
        <p14:creationId xmlns:p14="http://schemas.microsoft.com/office/powerpoint/2010/main" val="10849858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100" b="0" i="0" kern="1200" dirty="0" smtClean="0">
                <a:solidFill>
                  <a:schemeClr val="tx1"/>
                </a:solidFill>
                <a:effectLst/>
                <a:latin typeface="+mn-lt"/>
                <a:ea typeface="+mn-ea"/>
                <a:cs typeface="+mn-cs"/>
              </a:rPr>
              <a:t>Dể tiếp cận cách phân tích và xây dung hệ thong, chúng tôi xin đưa ra một kịch bản để đó chúng tôi thuyết minh requirement và cách hình thành nền hệ thong mà chúng tôi xây dung trong 4 tháng qua</a:t>
            </a:r>
            <a:endParaRPr lang="en-US" dirty="0"/>
          </a:p>
        </p:txBody>
      </p:sp>
    </p:spTree>
    <p:extLst>
      <p:ext uri="{BB962C8B-B14F-4D97-AF65-F5344CB8AC3E}">
        <p14:creationId xmlns:p14="http://schemas.microsoft.com/office/powerpoint/2010/main" val="41177395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100" b="0" i="0" kern="1200" smtClean="0">
                <a:solidFill>
                  <a:schemeClr val="tx1"/>
                </a:solidFill>
                <a:effectLst/>
                <a:latin typeface="+mn-lt"/>
                <a:ea typeface="+mn-ea"/>
                <a:cs typeface="+mn-cs"/>
              </a:rPr>
              <a:t>Dể tiếp cận cách phân tích và xây dung hệ thong, chúng tôi xin đưa ra một kịch bản để đó chúng tôi thuyết minh requirement và cách hình thành nền hệ thong mà chúng tôi xây dung trong 4 tháng qua</a:t>
            </a:r>
            <a:endParaRPr lang="en-US" dirty="0"/>
          </a:p>
        </p:txBody>
      </p:sp>
    </p:spTree>
    <p:extLst>
      <p:ext uri="{BB962C8B-B14F-4D97-AF65-F5344CB8AC3E}">
        <p14:creationId xmlns:p14="http://schemas.microsoft.com/office/powerpoint/2010/main" val="41177395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của</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khám</a:t>
            </a:r>
            <a:r>
              <a:rPr lang="en-US" baseline="0" dirty="0" smtClean="0"/>
              <a:t> </a:t>
            </a:r>
            <a:r>
              <a:rPr lang="en-US" baseline="0" dirty="0" err="1" smtClean="0"/>
              <a:t>và</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Suggest + Make prescription.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Khuong </a:t>
            </a:r>
            <a:r>
              <a:rPr lang="en-US" baseline="0" dirty="0" err="1" smtClean="0"/>
              <a:t>xin</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ở </a:t>
            </a:r>
            <a:r>
              <a:rPr lang="en-US" baseline="0" dirty="0" err="1" smtClean="0"/>
              <a:t>đây</a:t>
            </a:r>
            <a:r>
              <a:rPr lang="en-US" baseline="0" dirty="0" smtClean="0"/>
              <a:t>. </a:t>
            </a:r>
            <a:r>
              <a:rPr lang="en-US" baseline="0" dirty="0" err="1" smtClean="0"/>
              <a:t>Tiếp</a:t>
            </a:r>
            <a:r>
              <a:rPr lang="en-US" baseline="0" dirty="0" smtClean="0"/>
              <a:t> </a:t>
            </a: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bạn</a:t>
            </a:r>
            <a:r>
              <a:rPr lang="en-US" baseline="0" dirty="0" smtClean="0"/>
              <a:t> K </a:t>
            </a:r>
            <a:r>
              <a:rPr lang="en-US" baseline="0" dirty="0" err="1" smtClean="0"/>
              <a:t>sẽ</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tiếp</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trị</a:t>
            </a:r>
            <a:r>
              <a:rPr lang="en-US" baseline="0" dirty="0" smtClean="0"/>
              <a:t> </a:t>
            </a:r>
            <a:r>
              <a:rPr lang="en-US" baseline="0" dirty="0" err="1" smtClean="0"/>
              <a:t>liệu</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a:t>
            </a:r>
          </a:p>
        </p:txBody>
      </p:sp>
    </p:spTree>
    <p:extLst>
      <p:ext uri="{BB962C8B-B14F-4D97-AF65-F5344CB8AC3E}">
        <p14:creationId xmlns:p14="http://schemas.microsoft.com/office/powerpoint/2010/main" val="6256239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do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để</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a:t>
            </a:r>
            <a:r>
              <a:rPr lang="en-US" baseline="0" dirty="0" err="1" smtClean="0"/>
              <a:t>mở</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email </a:t>
            </a:r>
            <a:r>
              <a:rPr lang="en-US" baseline="0" dirty="0" err="1" smtClean="0"/>
              <a:t>để</a:t>
            </a:r>
            <a:r>
              <a:rPr lang="en-US" baseline="0" dirty="0" smtClean="0"/>
              <a:t> </a:t>
            </a:r>
            <a:r>
              <a:rPr lang="en-US" baseline="0" dirty="0" err="1" smtClean="0"/>
              <a:t>lấy</a:t>
            </a:r>
            <a:r>
              <a:rPr lang="en-US" baseline="0" dirty="0" smtClean="0"/>
              <a:t> </a:t>
            </a:r>
            <a:r>
              <a:rPr lang="en-US" baseline="0" dirty="0" err="1" smtClean="0"/>
              <a:t>thông</a:t>
            </a:r>
            <a:r>
              <a:rPr lang="en-US" baseline="0" dirty="0" smtClean="0"/>
              <a:t> tin </a:t>
            </a:r>
            <a:r>
              <a:rPr lang="en-US" baseline="0" dirty="0" err="1" smtClean="0"/>
              <a:t>đăng</a:t>
            </a:r>
            <a:r>
              <a:rPr lang="en-US" baseline="0" dirty="0" smtClean="0"/>
              <a:t> </a:t>
            </a:r>
            <a:r>
              <a:rPr lang="en-US" baseline="0" dirty="0" err="1" smtClean="0"/>
              <a:t>nhập</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a:t>
            </a:r>
            <a:r>
              <a:rPr lang="en-US" baseline="0" dirty="0" err="1" smtClean="0"/>
              <a:t>trên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khi</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pair device: -&gt;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về</a:t>
            </a:r>
            <a:r>
              <a:rPr lang="en-US" baseline="0" dirty="0" smtClean="0"/>
              <a:t> </a:t>
            </a:r>
            <a:r>
              <a:rPr lang="en-US" baseline="0" dirty="0" err="1" smtClean="0"/>
              <a:t>cách</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do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đã</a:t>
            </a:r>
            <a:r>
              <a:rPr lang="en-US" baseline="0" dirty="0" smtClean="0"/>
              <a:t> </a:t>
            </a:r>
            <a:r>
              <a:rPr lang="en-US" baseline="0" dirty="0" err="1" smtClean="0"/>
              <a:t>kê</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4802117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day </a:t>
            </a:r>
            <a:r>
              <a:rPr lang="en-US" baseline="0" dirty="0" err="1" smtClean="0"/>
              <a:t>chung</a:t>
            </a:r>
            <a:r>
              <a:rPr lang="en-US" baseline="0" dirty="0" smtClean="0"/>
              <a:t> </a:t>
            </a:r>
            <a:r>
              <a:rPr lang="en-US" baseline="0" dirty="0" err="1" smtClean="0"/>
              <a:t>toi</a:t>
            </a:r>
            <a:r>
              <a:rPr lang="en-US" baseline="0" dirty="0" smtClean="0"/>
              <a:t> </a:t>
            </a:r>
            <a:r>
              <a:rPr lang="en-US" baseline="0" dirty="0" err="1" smtClean="0"/>
              <a:t>xin</a:t>
            </a:r>
            <a:r>
              <a:rPr lang="en-US" baseline="0" dirty="0" smtClean="0"/>
              <a:t> demo </a:t>
            </a:r>
            <a:r>
              <a:rPr lang="en-US" baseline="0" dirty="0" err="1" smtClean="0"/>
              <a:t>tinh</a:t>
            </a:r>
            <a:r>
              <a:rPr lang="en-US" baseline="0" dirty="0" smtClean="0"/>
              <a:t> </a:t>
            </a:r>
            <a:r>
              <a:rPr lang="en-US" baseline="0" dirty="0" err="1" smtClean="0"/>
              <a:t>huong</a:t>
            </a:r>
            <a:r>
              <a:rPr lang="en-US" baseline="0" dirty="0" smtClean="0"/>
              <a:t>  </a:t>
            </a:r>
            <a:r>
              <a:rPr lang="en-US" baseline="0" dirty="0" err="1" smtClean="0"/>
              <a:t>benh</a:t>
            </a:r>
            <a:r>
              <a:rPr lang="en-US" baseline="0" dirty="0" smtClean="0"/>
              <a:t> </a:t>
            </a:r>
            <a:r>
              <a:rPr lang="en-US" baseline="0" dirty="0" err="1" smtClean="0"/>
              <a:t>nhan</a:t>
            </a:r>
            <a:r>
              <a:rPr lang="en-US" baseline="0" dirty="0" smtClean="0"/>
              <a:t> di tai </a:t>
            </a:r>
            <a:r>
              <a:rPr lang="en-US" baseline="0" dirty="0" err="1" smtClean="0"/>
              <a:t>kham</a:t>
            </a:r>
            <a:r>
              <a:rPr lang="en-US" baseline="0" dirty="0" smtClean="0"/>
              <a:t> </a:t>
            </a:r>
            <a:r>
              <a:rPr lang="en-US" baseline="0" dirty="0" err="1" smtClean="0"/>
              <a:t>lai</a:t>
            </a:r>
            <a:r>
              <a:rPr lang="en-US" baseline="0" dirty="0" smtClean="0"/>
              <a:t> </a:t>
            </a:r>
            <a:r>
              <a:rPr lang="en-US" baseline="0" dirty="0" err="1" smtClean="0"/>
              <a:t>theo</a:t>
            </a:r>
            <a:r>
              <a:rPr lang="en-US" baseline="0" dirty="0" smtClean="0"/>
              <a:t> lich bac </a:t>
            </a:r>
            <a:r>
              <a:rPr lang="en-US" baseline="0" dirty="0" err="1" smtClean="0"/>
              <a:t>si</a:t>
            </a:r>
            <a:r>
              <a:rPr lang="en-US" baseline="0" dirty="0" smtClean="0"/>
              <a:t> da hen. </a:t>
            </a:r>
            <a:r>
              <a:rPr lang="en-US" baseline="0" dirty="0" err="1" smtClean="0"/>
              <a:t>Quy</a:t>
            </a:r>
            <a:r>
              <a:rPr lang="en-US" baseline="0" dirty="0" smtClean="0"/>
              <a:t> </a:t>
            </a:r>
            <a:r>
              <a:rPr lang="en-US" baseline="0" dirty="0" err="1" smtClean="0"/>
              <a:t>trinh</a:t>
            </a:r>
            <a:r>
              <a:rPr lang="en-US" baseline="0" dirty="0" smtClean="0"/>
              <a:t> tai </a:t>
            </a:r>
            <a:r>
              <a:rPr lang="en-US" baseline="0" dirty="0" err="1" smtClean="0"/>
              <a:t>kham</a:t>
            </a:r>
            <a:r>
              <a:rPr lang="en-US" baseline="0" dirty="0" smtClean="0"/>
              <a:t> </a:t>
            </a:r>
            <a:r>
              <a:rPr lang="en-US" baseline="0" dirty="0" err="1" smtClean="0"/>
              <a:t>tuong</a:t>
            </a:r>
            <a:r>
              <a:rPr lang="en-US" baseline="0" dirty="0" smtClean="0"/>
              <a:t> </a:t>
            </a:r>
            <a:r>
              <a:rPr lang="en-US" baseline="0" dirty="0" err="1" smtClean="0"/>
              <a:t>tu</a:t>
            </a:r>
            <a:r>
              <a:rPr lang="en-US" baseline="0" dirty="0" smtClean="0"/>
              <a:t> </a:t>
            </a:r>
            <a:r>
              <a:rPr lang="en-US" baseline="0" dirty="0" err="1" smtClean="0"/>
              <a:t>nhu</a:t>
            </a:r>
            <a:r>
              <a:rPr lang="en-US" baseline="0" dirty="0" smtClean="0"/>
              <a:t> </a:t>
            </a:r>
            <a:r>
              <a:rPr lang="en-US" baseline="0" dirty="0" err="1" smtClean="0"/>
              <a:t>quy</a:t>
            </a:r>
            <a:r>
              <a:rPr lang="en-US" baseline="0" dirty="0" smtClean="0"/>
              <a:t> </a:t>
            </a:r>
            <a:r>
              <a:rPr lang="en-US" baseline="0" dirty="0" err="1" smtClean="0"/>
              <a:t>trinh</a:t>
            </a:r>
            <a:r>
              <a:rPr lang="en-US" baseline="0" dirty="0" smtClean="0"/>
              <a:t> </a:t>
            </a:r>
            <a:r>
              <a:rPr lang="en-US" baseline="0" dirty="0" err="1" smtClean="0"/>
              <a:t>lan</a:t>
            </a:r>
            <a:r>
              <a:rPr lang="en-US" baseline="0" dirty="0" smtClean="0"/>
              <a:t> </a:t>
            </a:r>
            <a:r>
              <a:rPr lang="en-US" baseline="0" dirty="0" err="1" smtClean="0"/>
              <a:t>dau</a:t>
            </a:r>
            <a:r>
              <a:rPr lang="en-US" baseline="0" dirty="0" smtClean="0"/>
              <a:t> di </a:t>
            </a:r>
            <a:r>
              <a:rPr lang="en-US" baseline="0" dirty="0" err="1" smtClean="0"/>
              <a:t>kham</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Chung </a:t>
            </a:r>
            <a:r>
              <a:rPr lang="en-US" baseline="0" dirty="0" err="1" smtClean="0"/>
              <a:t>toi</a:t>
            </a:r>
            <a:r>
              <a:rPr lang="en-US" baseline="0" dirty="0" smtClean="0"/>
              <a:t> </a:t>
            </a:r>
            <a:r>
              <a:rPr lang="en-US" baseline="0" dirty="0" err="1" smtClean="0"/>
              <a:t>xin</a:t>
            </a:r>
            <a:r>
              <a:rPr lang="en-US" baseline="0" dirty="0" smtClean="0"/>
              <a:t> </a:t>
            </a:r>
            <a:r>
              <a:rPr lang="en-US" baseline="0" dirty="0" err="1" smtClean="0"/>
              <a:t>phep</a:t>
            </a:r>
            <a:r>
              <a:rPr lang="en-US" baseline="0" dirty="0" smtClean="0"/>
              <a:t>…</a:t>
            </a:r>
            <a:endParaRPr lang="en-US" dirty="0"/>
          </a:p>
        </p:txBody>
      </p:sp>
    </p:spTree>
    <p:extLst>
      <p:ext uri="{BB962C8B-B14F-4D97-AF65-F5344CB8AC3E}">
        <p14:creationId xmlns:p14="http://schemas.microsoft.com/office/powerpoint/2010/main" val="11615420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US" dirty="0" err="1" smtClean="0"/>
              <a:t>Tiếp</a:t>
            </a:r>
            <a:r>
              <a:rPr lang="en-US" baseline="0" dirty="0" smtClean="0"/>
              <a:t> </a:t>
            </a:r>
            <a:r>
              <a:rPr lang="en-US" baseline="0" dirty="0" err="1" smtClean="0"/>
              <a:t>theo</a:t>
            </a:r>
            <a:r>
              <a:rPr lang="en-US" baseline="0" dirty="0" smtClean="0"/>
              <a:t> </a:t>
            </a:r>
            <a:r>
              <a:rPr lang="en-US" baseline="0" dirty="0" err="1" smtClean="0"/>
              <a:t>bạn</a:t>
            </a:r>
            <a:r>
              <a:rPr lang="en-US" baseline="0" dirty="0" smtClean="0"/>
              <a:t> </a:t>
            </a:r>
            <a:r>
              <a:rPr lang="en-US" baseline="0" dirty="0" err="1" smtClean="0"/>
              <a:t>Trần</a:t>
            </a:r>
            <a:r>
              <a:rPr lang="en-US" baseline="0" dirty="0" smtClean="0"/>
              <a:t> </a:t>
            </a:r>
            <a:r>
              <a:rPr lang="en-US" baseline="0" dirty="0" err="1" smtClean="0"/>
              <a:t>Đăng</a:t>
            </a:r>
            <a:r>
              <a:rPr lang="en-US" baseline="0" dirty="0" smtClean="0"/>
              <a:t> </a:t>
            </a:r>
            <a:r>
              <a:rPr lang="en-US" baseline="0" dirty="0" err="1" smtClean="0"/>
              <a:t>Quân</a:t>
            </a:r>
            <a:r>
              <a:rPr lang="en-US" baseline="0" dirty="0" smtClean="0"/>
              <a:t> </a:t>
            </a:r>
            <a:r>
              <a:rPr lang="en-US" baseline="0" dirty="0" err="1" smtClean="0"/>
              <a:t>sẽ</a:t>
            </a:r>
            <a:r>
              <a:rPr lang="en-US" baseline="0" dirty="0" smtClean="0"/>
              <a:t> </a:t>
            </a:r>
            <a:r>
              <a:rPr lang="en-US" baseline="0" dirty="0" err="1" smtClean="0"/>
              <a:t>giải</a:t>
            </a:r>
            <a:r>
              <a:rPr lang="en-US" baseline="0" dirty="0" smtClean="0"/>
              <a:t> </a:t>
            </a:r>
            <a:r>
              <a:rPr lang="en-US" baseline="0" dirty="0" err="1" smtClean="0"/>
              <a:t>thích</a:t>
            </a:r>
            <a:r>
              <a:rPr lang="en-US" baseline="0" dirty="0" smtClean="0"/>
              <a:t> </a:t>
            </a:r>
            <a:r>
              <a:rPr lang="en-US" baseline="0" dirty="0" err="1" smtClean="0"/>
              <a:t>về</a:t>
            </a:r>
            <a:r>
              <a:rPr lang="en-US" baseline="0" dirty="0" smtClean="0"/>
              <a:t> </a:t>
            </a:r>
            <a:r>
              <a:rPr lang="en-US" baseline="0" dirty="0" err="1" smtClean="0"/>
              <a:t>giải</a:t>
            </a:r>
            <a:r>
              <a:rPr lang="en-US" baseline="0" dirty="0" smtClean="0"/>
              <a:t> </a:t>
            </a:r>
            <a:r>
              <a:rPr lang="en-US" baseline="0" dirty="0" err="1" smtClean="0"/>
              <a:t>pháp</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đi</a:t>
            </a:r>
            <a:r>
              <a:rPr lang="en-US" baseline="0" dirty="0" smtClean="0"/>
              <a:t> </a:t>
            </a:r>
            <a:r>
              <a:rPr lang="en-US" baseline="0" dirty="0" err="1" smtClean="0"/>
              <a:t>khám</a:t>
            </a:r>
            <a:endParaRPr lang="en-US" baseline="0" dirty="0" smtClean="0"/>
          </a:p>
          <a:p>
            <a:pPr lvl="0" rtl="0">
              <a:lnSpc>
                <a:spcPct val="115000"/>
              </a:lnSpc>
              <a:spcBef>
                <a:spcPts val="0"/>
              </a:spcBef>
              <a:buClr>
                <a:schemeClr val="dk1"/>
              </a:buClr>
              <a:buSzPct val="100000"/>
              <a:buFont typeface="Arial"/>
              <a:buNone/>
            </a:pPr>
            <a:endParaRPr lang="en-US" dirty="0" smtClean="0"/>
          </a:p>
          <a:p>
            <a:pPr lvl="0" rtl="0">
              <a:lnSpc>
                <a:spcPct val="115000"/>
              </a:lnSpc>
              <a:spcBef>
                <a:spcPts val="0"/>
              </a:spcBef>
              <a:buClr>
                <a:schemeClr val="dk1"/>
              </a:buClr>
              <a:buSzPct val="100000"/>
              <a:buFont typeface="Arial"/>
              <a:buNone/>
            </a:pPr>
            <a:r>
              <a:rPr lang="en-US" dirty="0" err="1" smtClean="0"/>
              <a:t>Kính</a:t>
            </a:r>
            <a:r>
              <a:rPr lang="en-US" baseline="0" dirty="0" smtClean="0"/>
              <a:t> </a:t>
            </a:r>
            <a:r>
              <a:rPr lang="en-US" baseline="0" dirty="0" err="1" smtClean="0"/>
              <a:t>thưa</a:t>
            </a:r>
            <a:r>
              <a:rPr lang="en-US" baseline="0" dirty="0" smtClean="0"/>
              <a:t> </a:t>
            </a:r>
            <a:r>
              <a:rPr lang="en-US" baseline="0" dirty="0" err="1" smtClean="0"/>
              <a:t>hội</a:t>
            </a:r>
            <a:r>
              <a:rPr lang="en-US" baseline="0" dirty="0" smtClean="0"/>
              <a:t> </a:t>
            </a:r>
            <a:r>
              <a:rPr lang="en-US" baseline="0" dirty="0" err="1" smtClean="0"/>
              <a:t>đồng</a:t>
            </a:r>
            <a:r>
              <a:rPr lang="en-US" baseline="0" dirty="0" smtClean="0"/>
              <a:t>, </a:t>
            </a:r>
            <a:r>
              <a:rPr lang="vi-VN" dirty="0" smtClean="0"/>
              <a:t>tôi xin trình bày </a:t>
            </a:r>
            <a:r>
              <a:rPr lang="en-US" dirty="0" err="1" smtClean="0"/>
              <a:t>quy</a:t>
            </a:r>
            <a:r>
              <a:rPr lang="en-US" baseline="0" dirty="0" smtClean="0"/>
              <a:t> </a:t>
            </a:r>
            <a:r>
              <a:rPr lang="en-US" baseline="0" dirty="0" err="1" smtClean="0"/>
              <a:t>trình</a:t>
            </a:r>
            <a:r>
              <a:rPr lang="en-US" baseline="0" dirty="0" smtClean="0"/>
              <a:t> </a:t>
            </a:r>
            <a:r>
              <a:rPr lang="vi-VN" dirty="0" smtClean="0"/>
              <a:t>quản lý bện</a:t>
            </a:r>
            <a:r>
              <a:rPr lang="vi-VN" baseline="0" dirty="0" smtClean="0"/>
              <a:t>h nhân </a:t>
            </a:r>
            <a:r>
              <a:rPr lang="en-US" baseline="0" dirty="0" err="1" smtClean="0"/>
              <a:t>và</a:t>
            </a:r>
            <a:r>
              <a:rPr lang="en-US" baseline="0" dirty="0" smtClean="0"/>
              <a:t> </a:t>
            </a:r>
            <a:r>
              <a:rPr lang="en-US" baseline="0" dirty="0" err="1" smtClean="0"/>
              <a:t>khám</a:t>
            </a:r>
            <a:r>
              <a:rPr lang="en-US" baseline="0" dirty="0" smtClean="0"/>
              <a:t> </a:t>
            </a:r>
            <a:r>
              <a:rPr lang="en-US" baseline="0" dirty="0" err="1" smtClean="0"/>
              <a:t>chữa</a:t>
            </a:r>
            <a:r>
              <a:rPr lang="en-US" baseline="0" dirty="0" smtClean="0"/>
              <a:t> </a:t>
            </a:r>
            <a:r>
              <a:rPr lang="en-US" baseline="0" dirty="0" err="1" smtClean="0"/>
              <a:t>bệnh</a:t>
            </a:r>
            <a:r>
              <a:rPr lang="en-US" baseline="0" dirty="0" smtClean="0"/>
              <a:t> </a:t>
            </a:r>
            <a:r>
              <a:rPr lang="vi-VN" baseline="0" dirty="0" smtClean="0"/>
              <a:t>trong hệ thống. </a:t>
            </a:r>
            <a:r>
              <a:rPr lang="en-US" baseline="0" dirty="0" err="1" smtClean="0"/>
              <a:t>Như</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đề</a:t>
            </a:r>
            <a:r>
              <a:rPr lang="en-US" baseline="0" dirty="0" smtClean="0"/>
              <a:t> </a:t>
            </a:r>
            <a:r>
              <a:rPr lang="en-US" baseline="0" dirty="0" err="1" smtClean="0"/>
              <a:t>cập</a:t>
            </a:r>
            <a:r>
              <a:rPr lang="en-US" baseline="0" dirty="0" smtClean="0"/>
              <a:t> ở </a:t>
            </a:r>
            <a:r>
              <a:rPr lang="en-US" baseline="0" dirty="0" err="1" smtClean="0"/>
              <a:t>phần</a:t>
            </a:r>
            <a:r>
              <a:rPr lang="en-US" baseline="0" dirty="0" smtClean="0"/>
              <a:t> </a:t>
            </a:r>
            <a:r>
              <a:rPr lang="en-US" baseline="0" dirty="0" err="1" smtClean="0"/>
              <a:t>trước</a:t>
            </a:r>
            <a:r>
              <a:rPr lang="en-US" baseline="0" dirty="0" smtClean="0"/>
              <a:t>, </a:t>
            </a:r>
            <a:r>
              <a:rPr lang="en-US" baseline="0" dirty="0" err="1" smtClean="0"/>
              <a:t>nhược</a:t>
            </a:r>
            <a:r>
              <a:rPr lang="en-US" baseline="0" dirty="0" smtClean="0"/>
              <a:t> </a:t>
            </a:r>
            <a:r>
              <a:rPr lang="en-US" baseline="0" dirty="0" err="1" smtClean="0"/>
              <a:t>điểm</a:t>
            </a:r>
            <a:r>
              <a:rPr lang="en-US" baseline="0" dirty="0" smtClean="0"/>
              <a:t> </a:t>
            </a:r>
            <a:r>
              <a:rPr lang="en-US" baseline="0" dirty="0" err="1" smtClean="0"/>
              <a:t>lớn</a:t>
            </a:r>
            <a:r>
              <a:rPr lang="en-US" baseline="0" dirty="0" smtClean="0"/>
              <a:t> </a:t>
            </a:r>
            <a:r>
              <a:rPr lang="en-US" baseline="0" dirty="0" err="1" smtClean="0"/>
              <a:t>nhất</a:t>
            </a:r>
            <a:r>
              <a:rPr lang="en-US" baseline="0" dirty="0" smtClean="0"/>
              <a:t> </a:t>
            </a:r>
            <a:r>
              <a:rPr lang="en-US" baseline="0" dirty="0" err="1" smtClean="0"/>
              <a:t>tại</a:t>
            </a:r>
            <a:r>
              <a:rPr lang="en-US" baseline="0" dirty="0" smtClean="0"/>
              <a:t> </a:t>
            </a:r>
            <a:r>
              <a:rPr lang="en-US" baseline="0" dirty="0" err="1" smtClean="0"/>
              <a:t>các</a:t>
            </a:r>
            <a:r>
              <a:rPr lang="en-US" baseline="0" dirty="0" smtClean="0"/>
              <a:t> </a:t>
            </a:r>
            <a:r>
              <a:rPr lang="en-US" baseline="0" dirty="0" err="1" smtClean="0"/>
              <a:t>cơ</a:t>
            </a:r>
            <a:r>
              <a:rPr lang="en-US" baseline="0" dirty="0" smtClean="0"/>
              <a:t> </a:t>
            </a:r>
            <a:r>
              <a:rPr lang="en-US" baseline="0" dirty="0" err="1" smtClean="0"/>
              <a:t>sở</a:t>
            </a:r>
            <a:r>
              <a:rPr lang="en-US" baseline="0" dirty="0" smtClean="0"/>
              <a:t> y </a:t>
            </a:r>
            <a:r>
              <a:rPr lang="en-US" baseline="0" dirty="0" err="1" smtClean="0"/>
              <a:t>tế</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là</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được</a:t>
            </a:r>
            <a:r>
              <a:rPr lang="en-US" baseline="0" dirty="0" smtClean="0"/>
              <a:t> </a:t>
            </a:r>
            <a:r>
              <a:rPr lang="en-US" baseline="0" dirty="0" err="1" smtClean="0"/>
              <a:t>lưu</a:t>
            </a:r>
            <a:r>
              <a:rPr lang="en-US" baseline="0" dirty="0" smtClean="0"/>
              <a:t> </a:t>
            </a:r>
            <a:r>
              <a:rPr lang="en-US" baseline="0" dirty="0" err="1" smtClean="0"/>
              <a:t>bằng</a:t>
            </a:r>
            <a:r>
              <a:rPr lang="en-US" baseline="0" dirty="0" smtClean="0"/>
              <a:t> </a:t>
            </a:r>
            <a:r>
              <a:rPr lang="en-US" baseline="0" dirty="0" err="1" smtClean="0"/>
              <a:t>giấy</a:t>
            </a:r>
            <a:r>
              <a:rPr lang="en-US" baseline="0" dirty="0" smtClean="0"/>
              <a:t>, </a:t>
            </a:r>
            <a:r>
              <a:rPr lang="en-US" baseline="0" dirty="0" err="1" smtClean="0"/>
              <a:t>dễ</a:t>
            </a:r>
            <a:r>
              <a:rPr lang="en-US" baseline="0" dirty="0" smtClean="0"/>
              <a:t> </a:t>
            </a:r>
            <a:r>
              <a:rPr lang="en-US" baseline="0" dirty="0" err="1" smtClean="0"/>
              <a:t>mất</a:t>
            </a:r>
            <a:r>
              <a:rPr lang="en-US" baseline="0" dirty="0" smtClean="0"/>
              <a:t> </a:t>
            </a:r>
            <a:r>
              <a:rPr lang="en-US" baseline="0" dirty="0" err="1" smtClean="0"/>
              <a:t>mát</a:t>
            </a:r>
            <a:r>
              <a:rPr lang="en-US" baseline="0" dirty="0" smtClean="0"/>
              <a:t> </a:t>
            </a:r>
            <a:r>
              <a:rPr lang="en-US" baseline="0" dirty="0" err="1" smtClean="0"/>
              <a:t>và</a:t>
            </a:r>
            <a:r>
              <a:rPr lang="en-US" baseline="0" dirty="0" smtClean="0"/>
              <a:t> </a:t>
            </a:r>
            <a:r>
              <a:rPr lang="en-US" baseline="0" dirty="0" err="1" smtClean="0"/>
              <a:t>khó</a:t>
            </a:r>
            <a:r>
              <a:rPr lang="en-US" baseline="0" dirty="0" smtClean="0"/>
              <a:t> </a:t>
            </a:r>
            <a:r>
              <a:rPr lang="en-US" baseline="0" dirty="0" err="1" smtClean="0"/>
              <a:t>kiểm</a:t>
            </a:r>
            <a:r>
              <a:rPr lang="en-US" baseline="0" dirty="0" smtClean="0"/>
              <a:t> </a:t>
            </a:r>
            <a:r>
              <a:rPr lang="en-US" baseline="0" dirty="0" err="1" smtClean="0"/>
              <a:t>soát</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là</a:t>
            </a:r>
            <a:r>
              <a:rPr lang="en-US" baseline="0" dirty="0" smtClean="0"/>
              <a:t> </a:t>
            </a:r>
            <a:r>
              <a:rPr lang="en-US" baseline="0" dirty="0" err="1" smtClean="0"/>
              <a:t>số</a:t>
            </a:r>
            <a:r>
              <a:rPr lang="en-US" baseline="0" dirty="0" smtClean="0"/>
              <a:t> </a:t>
            </a:r>
            <a:r>
              <a:rPr lang="en-US" baseline="0" dirty="0" err="1" smtClean="0"/>
              <a:t>hóa</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a:t>
            </a:r>
            <a:br>
              <a:rPr lang="en-US" baseline="0" dirty="0" smtClean="0"/>
            </a:br>
            <a:r>
              <a:rPr lang="en-US" baseline="0" dirty="0" smtClean="0"/>
              <a:t>Q</a:t>
            </a:r>
            <a:r>
              <a:rPr lang="vi-VN" baseline="0" dirty="0" smtClean="0"/>
              <a:t>ua quá trình nghiên cứu thực tế, chúng tôi đã đưa ra giải pháp quản lý hồ sơ bệnh nhân thông qua thực thể Medical Record – đại diện cho một đợt trị liệu của bệnh nhân.</a:t>
            </a:r>
            <a:endParaRPr lang="vi-VN" dirty="0" smtClean="0"/>
          </a:p>
        </p:txBody>
      </p:sp>
    </p:spTree>
    <p:extLst>
      <p:ext uri="{BB962C8B-B14F-4D97-AF65-F5344CB8AC3E}">
        <p14:creationId xmlns:p14="http://schemas.microsoft.com/office/powerpoint/2010/main" val="30715303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solidFill>
                  <a:schemeClr val="dk1"/>
                </a:solidFill>
              </a:rPr>
              <a:t>1</a:t>
            </a:r>
            <a:r>
              <a:rPr lang="en" baseline="0" dirty="0" smtClean="0">
                <a:solidFill>
                  <a:schemeClr val="dk1"/>
                </a:solidFill>
              </a:rPr>
              <a:t> Medical Record sẽ có thông tin chính bao gồm ngày bắt đầu, kết thúc, trạng thái.</a:t>
            </a:r>
            <a:endParaRPr lang="en" dirty="0" smtClean="0">
              <a:solidFill>
                <a:schemeClr val="dk1"/>
              </a:solidFill>
            </a:endParaRPr>
          </a:p>
          <a:p>
            <a:endParaRPr lang="en-US" dirty="0"/>
          </a:p>
        </p:txBody>
      </p:sp>
    </p:spTree>
    <p:extLst>
      <p:ext uri="{BB962C8B-B14F-4D97-AF65-F5344CB8AC3E}">
        <p14:creationId xmlns:p14="http://schemas.microsoft.com/office/powerpoint/2010/main" val="3500136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228600" lvl="0" indent="0" rtl="0">
              <a:lnSpc>
                <a:spcPct val="115000"/>
              </a:lnSpc>
              <a:spcBef>
                <a:spcPts val="0"/>
              </a:spcBef>
              <a:buNone/>
            </a:pPr>
            <a:r>
              <a:rPr lang="en" dirty="0" smtClean="0">
                <a:solidFill>
                  <a:schemeClr val="dk1"/>
                </a:solidFill>
              </a:rPr>
              <a:t>Những</a:t>
            </a:r>
            <a:r>
              <a:rPr lang="en" baseline="0" dirty="0" smtClean="0">
                <a:solidFill>
                  <a:schemeClr val="dk1"/>
                </a:solidFill>
              </a:rPr>
              <a:t> thông tin liên quan đến 1 Medical Record bao gồm:</a:t>
            </a:r>
          </a:p>
          <a:p>
            <a:pPr marL="400050" lvl="0" indent="-171450" rtl="0">
              <a:lnSpc>
                <a:spcPct val="115000"/>
              </a:lnSpc>
              <a:spcBef>
                <a:spcPts val="0"/>
              </a:spcBef>
              <a:buFontTx/>
              <a:buChar char="-"/>
            </a:pPr>
            <a:r>
              <a:rPr lang="en" baseline="0" dirty="0" smtClean="0">
                <a:solidFill>
                  <a:schemeClr val="dk1"/>
                </a:solidFill>
              </a:rPr>
              <a:t>Thông tin bệnh nhân.</a:t>
            </a:r>
          </a:p>
          <a:p>
            <a:pPr marL="400050" lvl="0" indent="-171450" rtl="0">
              <a:lnSpc>
                <a:spcPct val="115000"/>
              </a:lnSpc>
              <a:spcBef>
                <a:spcPts val="0"/>
              </a:spcBef>
              <a:buFontTx/>
              <a:buChar char="-"/>
            </a:pPr>
            <a:r>
              <a:rPr lang="en" baseline="0" dirty="0" smtClean="0">
                <a:solidFill>
                  <a:schemeClr val="dk1"/>
                </a:solidFill>
              </a:rPr>
              <a:t>Thông tin bệnh được xác định.</a:t>
            </a:r>
          </a:p>
          <a:p>
            <a:pPr marL="400050" lvl="0" indent="-171450" rtl="0">
              <a:lnSpc>
                <a:spcPct val="115000"/>
              </a:lnSpc>
              <a:spcBef>
                <a:spcPts val="0"/>
              </a:spcBef>
              <a:buFontTx/>
              <a:buChar char="-"/>
            </a:pPr>
            <a:r>
              <a:rPr lang="en" baseline="0" dirty="0" smtClean="0">
                <a:solidFill>
                  <a:schemeClr val="dk1"/>
                </a:solidFill>
              </a:rPr>
              <a:t>Thông tin về các lần gặp mặt bác sĩ.</a:t>
            </a:r>
            <a:endParaRPr lang="en" dirty="0" smtClean="0">
              <a:solidFill>
                <a:schemeClr val="dk1"/>
              </a:solidFill>
            </a:endParaRPr>
          </a:p>
          <a:p>
            <a:endParaRPr lang="en-US" dirty="0"/>
          </a:p>
        </p:txBody>
      </p:sp>
    </p:spTree>
    <p:extLst>
      <p:ext uri="{BB962C8B-B14F-4D97-AF65-F5344CB8AC3E}">
        <p14:creationId xmlns:p14="http://schemas.microsoft.com/office/powerpoint/2010/main" val="2013922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medical record. </a:t>
            </a:r>
            <a:br>
              <a:rPr lang="en-US" baseline="0" dirty="0" smtClean="0"/>
            </a:b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lưu</a:t>
            </a:r>
            <a:r>
              <a:rPr lang="en-US" baseline="0" dirty="0" smtClean="0"/>
              <a:t> ý </a:t>
            </a:r>
            <a:r>
              <a:rPr lang="en-US" baseline="0" dirty="0" err="1" smtClean="0"/>
              <a:t>rằng</a:t>
            </a:r>
            <a:r>
              <a:rPr lang="en-US" baseline="0" dirty="0" smtClean="0"/>
              <a:t> :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1 Medical Record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của</a:t>
            </a:r>
            <a:r>
              <a:rPr lang="en-US" baseline="0" dirty="0" smtClean="0"/>
              <a:t> 1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p>
          <a:p>
            <a:r>
              <a:rPr lang="en-US" baseline="0" dirty="0" err="1" smtClean="0"/>
              <a:t>Lần</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tại</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làm</a:t>
            </a:r>
            <a:r>
              <a:rPr lang="en-US" baseline="0" dirty="0" smtClean="0"/>
              <a:t> </a:t>
            </a:r>
            <a:r>
              <a:rPr lang="en-US" baseline="0" dirty="0" err="1" smtClean="0"/>
              <a:t>các</a:t>
            </a:r>
            <a:r>
              <a:rPr lang="en-US" baseline="0" dirty="0" smtClean="0"/>
              <a:t> </a:t>
            </a:r>
            <a:r>
              <a:rPr lang="en-US" baseline="0" dirty="0" err="1" smtClean="0"/>
              <a:t>bước</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 … 1 Medical record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sẽ</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a:t>
            </a:r>
            <a:endParaRPr lang="en-US" dirty="0" smtClean="0"/>
          </a:p>
          <a:p>
            <a:endParaRPr lang="en-US" dirty="0"/>
          </a:p>
        </p:txBody>
      </p:sp>
    </p:spTree>
    <p:extLst>
      <p:ext uri="{BB962C8B-B14F-4D97-AF65-F5344CB8AC3E}">
        <p14:creationId xmlns:p14="http://schemas.microsoft.com/office/powerpoint/2010/main" val="34662447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dirty="0" smtClean="0"/>
              <a:t> </a:t>
            </a:r>
            <a:r>
              <a:rPr lang="en-US" dirty="0" err="1" smtClean="0"/>
              <a:t>bá</a:t>
            </a:r>
            <a:r>
              <a:rPr lang="en-US" baseline="0" dirty="0" err="1" smtClean="0"/>
              <a:t>c</a:t>
            </a:r>
            <a:r>
              <a:rPr lang="en-US" baseline="0" dirty="0" smtClean="0"/>
              <a:t> </a:t>
            </a:r>
            <a:r>
              <a:rPr lang="en-US" baseline="0" dirty="0" err="1" smtClean="0"/>
              <a:t>sĩ</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thăm</a:t>
            </a:r>
            <a:r>
              <a:rPr lang="en-US" baseline="0" dirty="0" smtClean="0"/>
              <a:t> </a:t>
            </a:r>
            <a:r>
              <a:rPr lang="en-US" baseline="0" dirty="0" err="1" smtClean="0"/>
              <a:t>khám</a:t>
            </a:r>
            <a:r>
              <a:rPr lang="en-US" baseline="0" dirty="0" smtClean="0"/>
              <a:t>, </a:t>
            </a:r>
            <a:r>
              <a:rPr lang="en-US" baseline="0" dirty="0" err="1" smtClean="0"/>
              <a:t>nếu</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không</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đó</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Không</a:t>
            </a:r>
            <a:r>
              <a:rPr lang="en-US" baseline="0" dirty="0" smtClean="0"/>
              <a:t> </a:t>
            </a:r>
            <a:r>
              <a:rPr lang="en-US" baseline="0" dirty="0" err="1" smtClean="0"/>
              <a:t>có</a:t>
            </a:r>
            <a:r>
              <a:rPr lang="en-US" baseline="0" dirty="0" smtClean="0"/>
              <a:t> </a:t>
            </a:r>
            <a:r>
              <a:rPr lang="en-US" baseline="0" dirty="0" err="1" smtClean="0"/>
              <a:t>bệnh</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a:t>
            </a:r>
            <a:endParaRPr lang="en-US" dirty="0" smtClean="0"/>
          </a:p>
          <a:p>
            <a:endParaRPr lang="en-US" dirty="0"/>
          </a:p>
        </p:txBody>
      </p:sp>
    </p:spTree>
    <p:extLst>
      <p:ext uri="{BB962C8B-B14F-4D97-AF65-F5344CB8AC3E}">
        <p14:creationId xmlns:p14="http://schemas.microsoft.com/office/powerpoint/2010/main" val="2435692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3510506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Trường</a:t>
            </a:r>
            <a:r>
              <a:rPr lang="en-US" baseline="0" dirty="0" smtClean="0"/>
              <a:t> </a:t>
            </a:r>
            <a:r>
              <a:rPr lang="en-US" baseline="0" dirty="0" err="1" smtClean="0"/>
              <a:t>hợp</a:t>
            </a:r>
            <a:r>
              <a:rPr lang="en-US" baseline="0" dirty="0" smtClean="0"/>
              <a:t> </a:t>
            </a:r>
            <a:r>
              <a:rPr lang="en-US" baseline="0" dirty="0" err="1" smtClean="0"/>
              <a:t>ngược</a:t>
            </a:r>
            <a:r>
              <a:rPr lang="en-US" baseline="0" dirty="0" smtClean="0"/>
              <a:t> </a:t>
            </a:r>
            <a:r>
              <a:rPr lang="en-US" baseline="0" dirty="0" err="1" smtClean="0"/>
              <a:t>lại</a:t>
            </a:r>
            <a:r>
              <a:rPr lang="en-US" baseline="0" dirty="0" smtClean="0"/>
              <a:t>, </a:t>
            </a:r>
            <a:r>
              <a:rPr lang="en-US" baseline="0"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có</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Đang</a:t>
            </a:r>
            <a:r>
              <a:rPr lang="en-US" baseline="0" dirty="0" smtClean="0"/>
              <a:t> </a:t>
            </a:r>
            <a:r>
              <a:rPr lang="en-US" baseline="0" dirty="0" err="1" smtClean="0"/>
              <a:t>chữa</a:t>
            </a:r>
            <a:r>
              <a:rPr lang="en-US" baseline="0" dirty="0" smtClean="0"/>
              <a:t> </a:t>
            </a:r>
            <a:r>
              <a:rPr lang="en-US" baseline="0" dirty="0" err="1" smtClean="0"/>
              <a:t>trị</a:t>
            </a:r>
            <a:r>
              <a:rPr lang="en-US" baseline="0" dirty="0" smtClean="0"/>
              <a:t>”. </a:t>
            </a:r>
            <a:r>
              <a:rPr lang="en-US" baseline="0" dirty="0" err="1" smtClean="0"/>
              <a:t>Từ</a:t>
            </a:r>
            <a:r>
              <a:rPr lang="en-US" baseline="0" dirty="0" smtClean="0"/>
              <a:t> </a:t>
            </a:r>
            <a:r>
              <a:rPr lang="en-US" baseline="0" dirty="0" err="1" smtClean="0"/>
              <a:t>đây</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sẽ</a:t>
            </a:r>
            <a:r>
              <a:rPr lang="en-US" baseline="0" dirty="0" smtClean="0"/>
              <a:t> </a:t>
            </a:r>
            <a:r>
              <a:rPr lang="en-US" baseline="0" dirty="0" err="1" smtClean="0"/>
              <a:t>liên</a:t>
            </a:r>
            <a:r>
              <a:rPr lang="en-US" baseline="0" dirty="0" smtClean="0"/>
              <a:t> </a:t>
            </a:r>
            <a:r>
              <a:rPr lang="en-US" baseline="0" dirty="0" err="1" smtClean="0"/>
              <a:t>tục</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để</a:t>
            </a:r>
            <a:r>
              <a:rPr lang="en-US" baseline="0" dirty="0" smtClean="0"/>
              <a:t> </a:t>
            </a:r>
            <a:r>
              <a:rPr lang="en-US" baseline="0" dirty="0" err="1" smtClean="0"/>
              <a:t>giúp</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đúng</a:t>
            </a:r>
            <a:r>
              <a:rPr lang="en-US" baseline="0" dirty="0" smtClean="0"/>
              <a:t> </a:t>
            </a:r>
            <a:r>
              <a:rPr lang="en-US" baseline="0" dirty="0" err="1" smtClean="0"/>
              <a:t>cách</a:t>
            </a:r>
            <a:r>
              <a:rPr lang="en-US" baseline="0" dirty="0" smtClean="0"/>
              <a:t>.</a:t>
            </a:r>
            <a:endParaRPr lang="en-US" dirty="0" smtClean="0"/>
          </a:p>
          <a:p>
            <a:endParaRPr lang="en-US" dirty="0"/>
          </a:p>
        </p:txBody>
      </p:sp>
    </p:spTree>
    <p:extLst>
      <p:ext uri="{BB962C8B-B14F-4D97-AF65-F5344CB8AC3E}">
        <p14:creationId xmlns:p14="http://schemas.microsoft.com/office/powerpoint/2010/main" val="28804872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Sau </a:t>
            </a:r>
            <a:r>
              <a:rPr lang="en-US" dirty="0" err="1" smtClean="0"/>
              <a:t>cùng</a:t>
            </a:r>
            <a:r>
              <a:rPr lang="en-US" dirty="0" smtClean="0"/>
              <a:t>,</a:t>
            </a:r>
            <a:r>
              <a:rPr lang="en-US" baseline="0" dirty="0" smtClean="0"/>
              <a:t> </a:t>
            </a:r>
            <a:r>
              <a:rPr lang="en-US" baseline="0" dirty="0" err="1" smtClean="0"/>
              <a:t>khi</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cuối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hoàn</a:t>
            </a:r>
            <a:r>
              <a:rPr lang="en-US" baseline="0" dirty="0" smtClean="0"/>
              <a:t> </a:t>
            </a:r>
            <a:r>
              <a:rPr lang="en-US" baseline="0" dirty="0" err="1" smtClean="0"/>
              <a:t>toàn</a:t>
            </a:r>
            <a:r>
              <a:rPr lang="en-US" baseline="0" dirty="0" smtClean="0"/>
              <a:t> </a:t>
            </a:r>
            <a:r>
              <a:rPr lang="en-US" baseline="0" dirty="0" err="1" smtClean="0"/>
              <a:t>hết</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a:t>
            </a:r>
            <a:r>
              <a:rPr lang="en-US" baseline="0" dirty="0" err="1" smtClean="0"/>
              <a:t>Recordd</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Hết</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341608652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Trường</a:t>
            </a:r>
            <a:r>
              <a:rPr lang="en-US" baseline="0" dirty="0" smtClean="0"/>
              <a:t> </a:t>
            </a:r>
            <a:r>
              <a:rPr lang="en-US" baseline="0" dirty="0" err="1" smtClean="0"/>
              <a:t>hợp</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không</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cuối</a:t>
            </a:r>
            <a:r>
              <a:rPr lang="en-US" baseline="0" dirty="0" smtClean="0"/>
              <a:t>, </a:t>
            </a:r>
            <a:r>
              <a:rPr lang="en-US" baseline="0" dirty="0" err="1" smtClean="0"/>
              <a:t>hoặc</a:t>
            </a:r>
            <a:r>
              <a:rPr lang="en-US" baseline="0" dirty="0" smtClean="0"/>
              <a:t> </a:t>
            </a:r>
            <a:r>
              <a:rPr lang="en-US" baseline="0" dirty="0" err="1" smtClean="0"/>
              <a:t>dừng</a:t>
            </a:r>
            <a:r>
              <a:rPr lang="en-US" baseline="0" dirty="0" smtClean="0"/>
              <a:t> </a:t>
            </a:r>
            <a:r>
              <a:rPr lang="en-US" baseline="0" dirty="0" err="1" smtClean="0"/>
              <a:t>việc</a:t>
            </a:r>
            <a:r>
              <a:rPr lang="en-US" baseline="0" dirty="0" smtClean="0"/>
              <a:t> </a:t>
            </a:r>
            <a:r>
              <a:rPr lang="en-US" baseline="0" dirty="0" err="1" smtClean="0"/>
              <a:t>chữa</a:t>
            </a:r>
            <a:r>
              <a:rPr lang="en-US" baseline="0" dirty="0" smtClean="0"/>
              <a:t> </a:t>
            </a:r>
            <a:r>
              <a:rPr lang="en-US" baseline="0" dirty="0" err="1" smtClean="0"/>
              <a:t>trị</a:t>
            </a:r>
            <a:r>
              <a:rPr lang="en-US" baseline="0" dirty="0" smtClean="0"/>
              <a:t> </a:t>
            </a:r>
            <a:r>
              <a:rPr lang="en-US" baseline="0" dirty="0" err="1" smtClean="0"/>
              <a:t>giữa</a:t>
            </a:r>
            <a:r>
              <a:rPr lang="en-US" baseline="0" dirty="0" smtClean="0"/>
              <a:t> </a:t>
            </a:r>
            <a:r>
              <a:rPr lang="en-US" baseline="0" dirty="0" err="1" smtClean="0"/>
              <a:t>chừng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 </a:t>
            </a:r>
            <a:r>
              <a:rPr lang="en-US" baseline="0" dirty="0" err="1" smtClean="0"/>
              <a:t>sẽ</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On-Treating.</a:t>
            </a:r>
            <a:endParaRPr lang="en-US" dirty="0" smtClean="0"/>
          </a:p>
          <a:p>
            <a:endParaRPr lang="en-US" dirty="0"/>
          </a:p>
        </p:txBody>
      </p:sp>
    </p:spTree>
    <p:extLst>
      <p:ext uri="{BB962C8B-B14F-4D97-AF65-F5344CB8AC3E}">
        <p14:creationId xmlns:p14="http://schemas.microsoft.com/office/powerpoint/2010/main" val="6373409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thuyết</a:t>
            </a:r>
            <a:r>
              <a:rPr lang="en-US" baseline="0" dirty="0" smtClean="0"/>
              <a:t> minh </a:t>
            </a:r>
            <a:r>
              <a:rPr lang="en-US" baseline="0" dirty="0" err="1" smtClean="0"/>
              <a:t>xong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Medical Record.</a:t>
            </a:r>
            <a:endParaRPr lang="en-US" dirty="0" smtClean="0"/>
          </a:p>
          <a:p>
            <a:endParaRPr lang="en-US" dirty="0"/>
          </a:p>
        </p:txBody>
      </p:sp>
    </p:spTree>
    <p:extLst>
      <p:ext uri="{BB962C8B-B14F-4D97-AF65-F5344CB8AC3E}">
        <p14:creationId xmlns:p14="http://schemas.microsoft.com/office/powerpoint/2010/main" val="23746562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9502358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r>
              <a:rPr lang="en-US" dirty="0" err="1" smtClean="0"/>
              <a:t>Sau</a:t>
            </a:r>
            <a:r>
              <a:rPr lang="en-US" baseline="0" dirty="0" smtClean="0"/>
              <a:t> </a:t>
            </a:r>
            <a:r>
              <a:rPr lang="en-US" baseline="0" dirty="0" err="1" smtClean="0"/>
              <a:t>đây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giả</a:t>
            </a:r>
            <a:r>
              <a:rPr lang="en-US" baseline="0" dirty="0" smtClean="0"/>
              <a:t> </a:t>
            </a:r>
            <a:r>
              <a:rPr lang="en-US" baseline="0" dirty="0" err="1" smtClean="0"/>
              <a:t>định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y </a:t>
            </a:r>
            <a:r>
              <a:rPr lang="en-US" baseline="0" dirty="0" err="1" smtClean="0"/>
              <a:t>tá</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endParaRPr lang="en-US" baseline="0" dirty="0" smtClean="0"/>
          </a:p>
          <a:p>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a:t>
            </a:r>
          </a:p>
          <a:p>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a:t>
            </a:r>
            <a:endParaRPr lang="en-US" dirty="0"/>
          </a:p>
        </p:txBody>
      </p:sp>
    </p:spTree>
    <p:extLst>
      <p:ext uri="{BB962C8B-B14F-4D97-AF65-F5344CB8AC3E}">
        <p14:creationId xmlns:p14="http://schemas.microsoft.com/office/powerpoint/2010/main" val="26135737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Lúc</a:t>
            </a:r>
            <a:r>
              <a:rPr lang="en-US" baseline="0" dirty="0" smtClean="0"/>
              <a:t> </a:t>
            </a:r>
            <a:r>
              <a:rPr lang="en-US" baseline="0" dirty="0" err="1" smtClean="0"/>
              <a:t>này</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đang</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Chờ</a:t>
            </a:r>
            <a:r>
              <a:rPr lang="en-US" baseline="0" dirty="0" smtClean="0"/>
              <a:t> </a:t>
            </a:r>
            <a:r>
              <a:rPr lang="en-US" baseline="0" dirty="0" err="1" smtClean="0"/>
              <a:t>khám</a:t>
            </a:r>
            <a:r>
              <a:rPr lang="en-US" baseline="0" dirty="0" smtClean="0"/>
              <a:t>.</a:t>
            </a:r>
            <a:endParaRPr lang="en-US" dirty="0"/>
          </a:p>
        </p:txBody>
      </p:sp>
    </p:spTree>
    <p:extLst>
      <p:ext uri="{BB962C8B-B14F-4D97-AF65-F5344CB8AC3E}">
        <p14:creationId xmlns:p14="http://schemas.microsoft.com/office/powerpoint/2010/main" val="9567232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9238872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r>
              <a:rPr lang="en-US" dirty="0" err="1" smtClean="0"/>
              <a:t>Sau</a:t>
            </a:r>
            <a:r>
              <a:rPr lang="en-US" baseline="0" dirty="0" smtClean="0"/>
              <a:t> </a:t>
            </a:r>
            <a:r>
              <a:rPr lang="en-US" baseline="0" dirty="0" err="1" smtClean="0"/>
              <a:t>đây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giả</a:t>
            </a:r>
            <a:r>
              <a:rPr lang="en-US" baseline="0" dirty="0" smtClean="0"/>
              <a:t> </a:t>
            </a:r>
            <a:r>
              <a:rPr lang="en-US" baseline="0" dirty="0" err="1" smtClean="0"/>
              <a:t>định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y </a:t>
            </a:r>
            <a:r>
              <a:rPr lang="en-US" baseline="0" dirty="0" err="1" smtClean="0"/>
              <a:t>tá</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endParaRPr lang="en-US" baseline="0" dirty="0" smtClean="0"/>
          </a:p>
          <a:p>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a:t>
            </a:r>
          </a:p>
          <a:p>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a:t>
            </a:r>
            <a:endParaRPr lang="en-US" dirty="0"/>
          </a:p>
        </p:txBody>
      </p:sp>
    </p:spTree>
    <p:extLst>
      <p:ext uri="{BB962C8B-B14F-4D97-AF65-F5344CB8AC3E}">
        <p14:creationId xmlns:p14="http://schemas.microsoft.com/office/powerpoint/2010/main" val="25641160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baseline="0" dirty="0" smtClean="0"/>
              <a:t>Kính thưa hội đồng, Tại các cơ sở dịch vụ y tế thường có sẵn những phác đồ điều trị tiêu chuẩn cho từng loại bệnh, từ đó bác sĩ chỉ cần chuẩn đoán bệnh và thực hiện trị liệu theo phác đồ này.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baseline="0" dirty="0" smtClean="0"/>
          </a:p>
        </p:txBody>
      </p:sp>
    </p:spTree>
    <p:extLst>
      <p:ext uri="{BB962C8B-B14F-4D97-AF65-F5344CB8AC3E}">
        <p14:creationId xmlns:p14="http://schemas.microsoft.com/office/powerpoint/2010/main" val="59326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Tiếp</a:t>
            </a:r>
            <a:r>
              <a:rPr lang="vi-VN" baseline="0" dirty="0" smtClean="0"/>
              <a:t> tục, y tá sẽ đo các thông số cở bản của bệnh nhân như chiều cao, cân nặng, nhịp tim, huyết áp</a:t>
            </a:r>
            <a:endParaRPr lang="en" dirty="0"/>
          </a:p>
        </p:txBody>
      </p:sp>
    </p:spTree>
    <p:extLst>
      <p:ext uri="{BB962C8B-B14F-4D97-AF65-F5344CB8AC3E}">
        <p14:creationId xmlns:p14="http://schemas.microsoft.com/office/powerpoint/2010/main" val="396622087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hình</a:t>
            </a:r>
            <a:r>
              <a:rPr lang="en-US" baseline="0" dirty="0" smtClean="0"/>
              <a:t> </a:t>
            </a:r>
            <a:r>
              <a:rPr lang="en-US" baseline="0" dirty="0" err="1" smtClean="0"/>
              <a:t>ảnh</a:t>
            </a:r>
            <a:r>
              <a:rPr lang="en-US" baseline="0" dirty="0" smtClean="0"/>
              <a:t> </a:t>
            </a:r>
            <a:r>
              <a:rPr lang="en-US" baseline="0" dirty="0" err="1" smtClean="0"/>
              <a:t>của</a:t>
            </a:r>
            <a:r>
              <a:rPr lang="en-US" baseline="0" dirty="0" smtClean="0"/>
              <a:t> </a:t>
            </a:r>
            <a:r>
              <a:rPr lang="en-US" baseline="0" dirty="0" err="1" smtClean="0"/>
              <a:t>một</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a:t>
            </a:r>
          </a:p>
          <a:p>
            <a:r>
              <a:rPr lang="en-US" baseline="0" dirty="0" err="1" smtClean="0"/>
              <a:t>Các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dùng</a:t>
            </a:r>
            <a:r>
              <a:rPr lang="en-US" baseline="0" dirty="0" smtClean="0"/>
              <a:t> </a:t>
            </a:r>
            <a:r>
              <a:rPr lang="en-US" baseline="0" dirty="0" err="1" smtClean="0"/>
              <a:t>tài</a:t>
            </a:r>
            <a:r>
              <a:rPr lang="en-US" baseline="0" dirty="0" smtClean="0"/>
              <a:t> </a:t>
            </a:r>
            <a:r>
              <a:rPr lang="en-US" baseline="0" dirty="0" err="1" smtClean="0"/>
              <a:t>liệu</a:t>
            </a:r>
            <a:r>
              <a:rPr lang="en-US" baseline="0" dirty="0" smtClean="0"/>
              <a:t> </a:t>
            </a:r>
            <a:r>
              <a:rPr lang="en-US" baseline="0" dirty="0" err="1" smtClean="0"/>
              <a:t>này</a:t>
            </a:r>
            <a:r>
              <a:rPr lang="en-US" baseline="0" dirty="0" smtClean="0"/>
              <a:t> </a:t>
            </a:r>
            <a:r>
              <a:rPr lang="en-US" baseline="0"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khám</a:t>
            </a:r>
            <a:r>
              <a:rPr lang="en-US" baseline="0" dirty="0" smtClean="0"/>
              <a:t> </a:t>
            </a:r>
            <a:r>
              <a:rPr lang="en-US" baseline="0" dirty="0" err="1" smtClean="0"/>
              <a:t>chữa</a:t>
            </a:r>
            <a:r>
              <a:rPr lang="en-US" baseline="0" dirty="0" smtClean="0"/>
              <a:t> </a:t>
            </a:r>
            <a:r>
              <a:rPr lang="en-US" baseline="0" dirty="0" err="1" smtClean="0"/>
              <a:t>bệnh</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béo</a:t>
            </a:r>
            <a:r>
              <a:rPr lang="en-US" baseline="0" dirty="0" smtClean="0"/>
              <a:t> phi.</a:t>
            </a: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Tôi</a:t>
            </a:r>
            <a:r>
              <a:rPr lang="en" baseline="0" dirty="0" smtClean="0"/>
              <a:t> xin trình bày về cách chúng tôi lưu trữ và sử dụng các phác đồ điều trị bệnh thông qua thực thể Regimen.</a:t>
            </a:r>
          </a:p>
          <a:p>
            <a:endParaRPr lang="en-US" dirty="0"/>
          </a:p>
        </p:txBody>
      </p:sp>
    </p:spTree>
    <p:extLst>
      <p:ext uri="{BB962C8B-B14F-4D97-AF65-F5344CB8AC3E}">
        <p14:creationId xmlns:p14="http://schemas.microsoft.com/office/powerpoint/2010/main" val="41156261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dirty="0" smtClean="0"/>
              <a:t> </a:t>
            </a:r>
            <a:r>
              <a:rPr lang="en-US"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mỗi</a:t>
            </a:r>
            <a:r>
              <a:rPr lang="en-US" baseline="0" dirty="0" smtClean="0"/>
              <a:t> </a:t>
            </a:r>
            <a:r>
              <a:rPr lang="en-US" baseline="0" dirty="0" err="1" smtClean="0"/>
              <a:t>một</a:t>
            </a:r>
            <a:r>
              <a:rPr lang="en-US" baseline="0" dirty="0" smtClean="0"/>
              <a:t> </a:t>
            </a:r>
            <a:r>
              <a:rPr lang="en-US" baseline="0" dirty="0" err="1" smtClean="0"/>
              <a:t>bệnh</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0 </a:t>
            </a:r>
            <a:r>
              <a:rPr lang="en-US" baseline="0" dirty="0" err="1" smtClean="0"/>
              <a:t>hoặc</a:t>
            </a:r>
            <a:r>
              <a:rPr lang="en-US" baseline="0" dirty="0" smtClean="0"/>
              <a:t> 1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phát</a:t>
            </a:r>
            <a:r>
              <a:rPr lang="en-US" baseline="0" dirty="0" smtClean="0"/>
              <a:t> </a:t>
            </a:r>
            <a:r>
              <a:rPr lang="en-US" baseline="0" dirty="0" err="1" smtClean="0"/>
              <a:t>sinh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Regimen.</a:t>
            </a:r>
            <a:br>
              <a:rPr lang="en-US" baseline="0" dirty="0" smtClean="0"/>
            </a:br>
            <a:r>
              <a:rPr lang="en-US" baseline="0" dirty="0" smtClean="0"/>
              <a:t>Ở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nói</a:t>
            </a:r>
            <a:r>
              <a:rPr lang="en-US" baseline="0" dirty="0" smtClean="0"/>
              <a:t> </a:t>
            </a:r>
            <a:r>
              <a:rPr lang="en-US" baseline="0" dirty="0" err="1" smtClean="0"/>
              <a:t>rõ</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là</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các</a:t>
            </a:r>
            <a:r>
              <a:rPr lang="en-US" baseline="0" dirty="0" smtClean="0"/>
              <a:t> </a:t>
            </a:r>
            <a:r>
              <a:rPr lang="en-US" baseline="0" dirty="0" err="1" smtClean="0"/>
              <a:t>giáo</a:t>
            </a:r>
            <a:r>
              <a:rPr lang="en-US" baseline="0" dirty="0" smtClean="0"/>
              <a:t> </a:t>
            </a:r>
            <a:r>
              <a:rPr lang="en-US" baseline="0" dirty="0" err="1" smtClean="0"/>
              <a:t>sư</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kỹ</a:t>
            </a:r>
            <a:r>
              <a:rPr lang="en-US" baseline="0" dirty="0" smtClean="0"/>
              <a:t> </a:t>
            </a:r>
            <a:r>
              <a:rPr lang="en-US" baseline="0" dirty="0" err="1" smtClean="0"/>
              <a:t>lưỡng</a:t>
            </a:r>
            <a:r>
              <a:rPr lang="en-US" baseline="0" dirty="0" smtClean="0"/>
              <a:t> </a:t>
            </a:r>
            <a:r>
              <a:rPr lang="en-US" baseline="0" dirty="0" err="1" smtClean="0"/>
              <a:t>trước</a:t>
            </a:r>
            <a:r>
              <a:rPr lang="en-US" baseline="0" dirty="0" smtClean="0"/>
              <a:t> </a:t>
            </a:r>
            <a:r>
              <a:rPr lang="en-US" baseline="0" dirty="0" err="1" smtClean="0"/>
              <a:t>khi</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rộng</a:t>
            </a:r>
            <a:r>
              <a:rPr lang="en-US" baseline="0" dirty="0" smtClean="0"/>
              <a:t> </a:t>
            </a:r>
            <a:r>
              <a:rPr lang="en-US" baseline="0" dirty="0" err="1" smtClean="0"/>
              <a:t>rãi</a:t>
            </a:r>
            <a:r>
              <a:rPr lang="en-US" baseline="0" dirty="0" smtClean="0"/>
              <a:t> ở </a:t>
            </a:r>
            <a:r>
              <a:rPr lang="en-US" baseline="0" dirty="0" err="1" smtClean="0"/>
              <a:t>nhiều</a:t>
            </a:r>
            <a:r>
              <a:rPr lang="en-US" baseline="0" dirty="0" smtClean="0"/>
              <a:t> </a:t>
            </a:r>
            <a:r>
              <a:rPr lang="en-US" baseline="0" dirty="0" err="1" smtClean="0"/>
              <a:t>nơi</a:t>
            </a:r>
            <a:r>
              <a:rPr lang="en-US" baseline="0" dirty="0" smtClean="0"/>
              <a:t>, </a:t>
            </a:r>
            <a:r>
              <a:rPr lang="en-US" baseline="0" dirty="0" err="1" smtClean="0"/>
              <a:t>không</a:t>
            </a:r>
            <a:r>
              <a:rPr lang="en-US" baseline="0" dirty="0" smtClean="0"/>
              <a:t> </a:t>
            </a:r>
            <a:r>
              <a:rPr lang="en-US" baseline="0" dirty="0" err="1" smtClean="0"/>
              <a:t>phải</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do </a:t>
            </a:r>
            <a:r>
              <a:rPr lang="en-US" baseline="0" dirty="0" err="1" smtClean="0"/>
              <a:t>từng</a:t>
            </a:r>
            <a:r>
              <a:rPr lang="en-US" baseline="0" dirty="0" smtClean="0"/>
              <a:t> </a:t>
            </a:r>
            <a:r>
              <a:rPr lang="en-US" baseline="0" dirty="0" err="1" smtClean="0"/>
              <a:t>cá</a:t>
            </a:r>
            <a:r>
              <a:rPr lang="en-US" baseline="0" dirty="0" smtClean="0"/>
              <a:t> </a:t>
            </a:r>
            <a:r>
              <a:rPr lang="en-US" baseline="0" dirty="0" err="1" smtClean="0"/>
              <a:t>nhân</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dựa</a:t>
            </a:r>
            <a:r>
              <a:rPr lang="en-US" baseline="0" dirty="0" smtClean="0"/>
              <a:t> </a:t>
            </a:r>
            <a:r>
              <a:rPr lang="en-US" baseline="0" dirty="0" err="1" smtClean="0"/>
              <a:t>theo</a:t>
            </a:r>
            <a:r>
              <a:rPr lang="en-US" baseline="0" dirty="0" smtClean="0"/>
              <a:t> </a:t>
            </a:r>
            <a:r>
              <a:rPr lang="en-US" baseline="0" dirty="0" err="1" smtClean="0"/>
              <a:t>kinh</a:t>
            </a:r>
            <a:r>
              <a:rPr lang="en-US" baseline="0" dirty="0" smtClean="0"/>
              <a:t> </a:t>
            </a:r>
            <a:r>
              <a:rPr lang="en-US" baseline="0" dirty="0" err="1" smtClean="0"/>
              <a:t>nghiệm</a:t>
            </a:r>
            <a:r>
              <a:rPr lang="en-US" baseline="0" dirty="0" smtClean="0"/>
              <a:t>.</a:t>
            </a:r>
            <a:br>
              <a:rPr lang="en-US" baseline="0" dirty="0" smtClean="0"/>
            </a:b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nói</a:t>
            </a:r>
            <a:r>
              <a:rPr lang="en-US" baseline="0" dirty="0" smtClean="0"/>
              <a:t> </a:t>
            </a:r>
            <a:r>
              <a:rPr lang="en-US" baseline="0" dirty="0" err="1" smtClean="0"/>
              <a:t>riêng</a:t>
            </a:r>
            <a:r>
              <a:rPr lang="en-US" baseline="0" dirty="0" smtClean="0"/>
              <a:t>, </a:t>
            </a:r>
            <a:r>
              <a:rPr lang="en-US" baseline="0" dirty="0" err="1" smtClean="0"/>
              <a:t>về</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có</a:t>
            </a:r>
            <a:r>
              <a:rPr lang="en-US" baseline="0" dirty="0" smtClean="0"/>
              <a:t> 1 </a:t>
            </a:r>
            <a:r>
              <a:rPr lang="en-US" baseline="0" dirty="0" err="1" smtClean="0"/>
              <a:t>người</a:t>
            </a:r>
            <a:r>
              <a:rPr lang="en-US" baseline="0" dirty="0" smtClean="0"/>
              <a:t> </a:t>
            </a:r>
            <a:r>
              <a:rPr lang="en-US" baseline="0" dirty="0" err="1" smtClean="0"/>
              <a:t>đóng</a:t>
            </a:r>
            <a:r>
              <a:rPr lang="en-US" baseline="0" dirty="0" smtClean="0"/>
              <a:t> </a:t>
            </a:r>
            <a:r>
              <a:rPr lang="en-US" baseline="0" dirty="0" err="1" smtClean="0"/>
              <a:t>vai</a:t>
            </a:r>
            <a:r>
              <a:rPr lang="en-US" baseline="0" dirty="0" smtClean="0"/>
              <a:t> </a:t>
            </a:r>
            <a:r>
              <a:rPr lang="en-US" baseline="0" dirty="0" err="1" smtClean="0"/>
              <a:t>trò</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trưởng</a:t>
            </a:r>
            <a:r>
              <a:rPr lang="en-US" baseline="0" dirty="0" smtClean="0"/>
              <a:t> </a:t>
            </a:r>
            <a:r>
              <a:rPr lang="en-US" baseline="0" dirty="0" err="1" smtClean="0"/>
              <a:t>khoa</a:t>
            </a:r>
            <a:r>
              <a:rPr lang="en-US" baseline="0" dirty="0" smtClean="0"/>
              <a:t> – Doctor Manager </a:t>
            </a:r>
            <a:r>
              <a:rPr lang="en-US" baseline="0" dirty="0" err="1" smtClean="0"/>
              <a:t>chịu</a:t>
            </a:r>
            <a:r>
              <a:rPr lang="en-US" baseline="0" dirty="0" smtClean="0"/>
              <a:t> </a:t>
            </a:r>
            <a:r>
              <a:rPr lang="en-US" baseline="0" dirty="0" err="1" smtClean="0"/>
              <a:t>trách</a:t>
            </a:r>
            <a:r>
              <a:rPr lang="en-US" baseline="0" dirty="0" smtClean="0"/>
              <a:t> </a:t>
            </a:r>
            <a:r>
              <a:rPr lang="en-US" baseline="0" dirty="0" err="1" smtClean="0"/>
              <a:t>nhiệm</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này</a:t>
            </a:r>
            <a:r>
              <a:rPr lang="en-US" baseline="0" dirty="0" smtClean="0"/>
              <a:t>.</a:t>
            </a:r>
            <a:endParaRPr lang="en-US" dirty="0" smtClean="0"/>
          </a:p>
          <a:p>
            <a:endParaRPr lang="en-US" dirty="0"/>
          </a:p>
        </p:txBody>
      </p:sp>
    </p:spTree>
    <p:extLst>
      <p:ext uri="{BB962C8B-B14F-4D97-AF65-F5344CB8AC3E}">
        <p14:creationId xmlns:p14="http://schemas.microsoft.com/office/powerpoint/2010/main" val="30369557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Qua</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tại</a:t>
            </a:r>
            <a:r>
              <a:rPr lang="en-US" baseline="0" dirty="0" smtClean="0"/>
              <a:t> </a:t>
            </a:r>
            <a:r>
              <a:rPr lang="en-US" baseline="0" dirty="0" err="1" smtClean="0"/>
              <a:t>viện</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 TP. </a:t>
            </a:r>
            <a:r>
              <a:rPr lang="en-US" baseline="0" dirty="0" err="1" smtClean="0"/>
              <a:t>Hồ</a:t>
            </a:r>
            <a:r>
              <a:rPr lang="en-US" baseline="0" dirty="0" smtClean="0"/>
              <a:t> </a:t>
            </a:r>
            <a:r>
              <a:rPr lang="en-US" baseline="0" dirty="0" err="1" smtClean="0"/>
              <a:t>Chí</a:t>
            </a:r>
            <a:r>
              <a:rPr lang="en-US" baseline="0" dirty="0" smtClean="0"/>
              <a:t> Minh, </a:t>
            </a:r>
            <a:r>
              <a:rPr lang="en-US" dirty="0" err="1" smtClean="0"/>
              <a:t>Chúng</a:t>
            </a:r>
            <a:r>
              <a:rPr lang="en-US" baseline="0" dirty="0" smtClean="0"/>
              <a:t> </a:t>
            </a:r>
            <a:r>
              <a:rPr lang="en-US" baseline="0" dirty="0" err="1" smtClean="0"/>
              <a:t>tôi</a:t>
            </a:r>
            <a:r>
              <a:rPr lang="en-US" baseline="0" dirty="0" smtClean="0"/>
              <a:t> </a:t>
            </a:r>
            <a:r>
              <a:rPr lang="en-US" baseline="0" dirty="0" err="1" smtClean="0"/>
              <a:t>nhận</a:t>
            </a:r>
            <a:r>
              <a:rPr lang="en-US" baseline="0" dirty="0" smtClean="0"/>
              <a:t> </a:t>
            </a:r>
            <a:r>
              <a:rPr lang="en-US" baseline="0" dirty="0" err="1" smtClean="0"/>
              <a:t>thấy</a:t>
            </a:r>
            <a:r>
              <a:rPr lang="en-US" baseline="0" dirty="0" smtClean="0"/>
              <a:t> </a:t>
            </a:r>
            <a:r>
              <a:rPr lang="en-US" baseline="0" dirty="0" err="1" smtClean="0"/>
              <a:t>họ</a:t>
            </a:r>
            <a:r>
              <a:rPr lang="en-US" baseline="0" dirty="0" smtClean="0"/>
              <a:t> chia 1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thành</a:t>
            </a:r>
            <a:r>
              <a:rPr lang="en-US" baseline="0" dirty="0" smtClean="0"/>
              <a:t> </a:t>
            </a:r>
            <a:r>
              <a:rPr lang="en-US" baseline="0" dirty="0" err="1" smtClean="0"/>
              <a:t>nhiều</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nhỏ</a:t>
            </a:r>
            <a:r>
              <a:rPr lang="en-US" baseline="0" dirty="0" smtClean="0"/>
              <a:t>. </a:t>
            </a:r>
            <a:r>
              <a:rPr lang="en-US" baseline="0" dirty="0" err="1" smtClean="0"/>
              <a:t>Từ</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a:t>
            </a:r>
            <a:r>
              <a:rPr lang="en-US" baseline="0" dirty="0" err="1" smtClean="0"/>
              <a:t>này</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hình</a:t>
            </a:r>
            <a:r>
              <a:rPr lang="en-US" baseline="0" dirty="0" smtClean="0"/>
              <a:t> </a:t>
            </a:r>
            <a:r>
              <a:rPr lang="en-US" baseline="0" dirty="0" err="1" smtClean="0"/>
              <a:t>thành</a:t>
            </a:r>
            <a:r>
              <a:rPr lang="en-US" baseline="0" dirty="0" smtClean="0"/>
              <a:t> </a:t>
            </a:r>
            <a:r>
              <a:rPr lang="en-US" baseline="0" dirty="0" err="1" smtClean="0"/>
              <a:t>nên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Phase.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các</a:t>
            </a:r>
            <a:r>
              <a:rPr lang="en-US" baseline="0" dirty="0" smtClean="0"/>
              <a:t> </a:t>
            </a:r>
            <a:r>
              <a:rPr lang="en-US" baseline="0" dirty="0" err="1" smtClean="0"/>
              <a:t>thuộc</a:t>
            </a:r>
            <a:r>
              <a:rPr lang="en-US" baseline="0" dirty="0" smtClean="0"/>
              <a:t> </a:t>
            </a:r>
            <a:r>
              <a:rPr lang="en-US" baseline="0" dirty="0" err="1" smtClean="0"/>
              <a:t>tính</a:t>
            </a:r>
            <a:r>
              <a:rPr lang="en-US" baseline="0" dirty="0" smtClean="0"/>
              <a:t> </a:t>
            </a:r>
            <a:r>
              <a:rPr lang="en-US" baseline="0" dirty="0" err="1" smtClean="0"/>
              <a:t>như</a:t>
            </a:r>
            <a:r>
              <a:rPr lang="en-US" baseline="0" dirty="0" smtClean="0"/>
              <a:t>:</a:t>
            </a:r>
          </a:p>
          <a:p>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a:t>
            </a:r>
            <a:br>
              <a:rPr lang="en-US" baseline="0" dirty="0" smtClean="0"/>
            </a:b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a:t>
            </a:r>
            <a:endParaRPr lang="en-US" dirty="0" smtClean="0"/>
          </a:p>
          <a:p>
            <a:endParaRPr lang="en-US" dirty="0"/>
          </a:p>
        </p:txBody>
      </p:sp>
    </p:spTree>
    <p:extLst>
      <p:ext uri="{BB962C8B-B14F-4D97-AF65-F5344CB8AC3E}">
        <p14:creationId xmlns:p14="http://schemas.microsoft.com/office/powerpoint/2010/main" val="211024187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Mỗi</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chi </a:t>
            </a:r>
            <a:r>
              <a:rPr lang="en-US" baseline="0" dirty="0" err="1" smtClean="0"/>
              <a:t>tiết</a:t>
            </a:r>
            <a:r>
              <a:rPr lang="en-US" baseline="0" dirty="0" smtClean="0"/>
              <a:t> </a:t>
            </a:r>
            <a:r>
              <a:rPr lang="en-US" baseline="0" dirty="0" err="1" smtClean="0"/>
              <a:t>của</a:t>
            </a:r>
            <a:r>
              <a:rPr lang="en-US" baseline="0" dirty="0" smtClean="0"/>
              <a:t> </a:t>
            </a:r>
            <a:r>
              <a:rPr lang="en-US" baseline="0" dirty="0" err="1" smtClean="0"/>
              <a:t>việc</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gì</a:t>
            </a:r>
            <a:r>
              <a:rPr lang="en-US" baseline="0" dirty="0" smtClean="0"/>
              <a:t>, </a:t>
            </a:r>
            <a:r>
              <a:rPr lang="en-US" baseline="0" dirty="0" err="1" smtClean="0"/>
              <a:t>ăn</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nào</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như</a:t>
            </a:r>
            <a:r>
              <a:rPr lang="en-US" baseline="0" dirty="0" smtClean="0"/>
              <a:t> </a:t>
            </a:r>
            <a:r>
              <a:rPr lang="en-US" baseline="0" dirty="0" err="1" smtClean="0"/>
              <a:t>thế</a:t>
            </a:r>
            <a:r>
              <a:rPr lang="en-US" baseline="0" dirty="0" smtClean="0"/>
              <a:t> </a:t>
            </a:r>
            <a:r>
              <a:rPr lang="en-US" baseline="0" dirty="0" err="1" smtClean="0"/>
              <a:t>nào</a:t>
            </a:r>
            <a:r>
              <a:rPr lang="en-US" baseline="0" dirty="0" smtClean="0"/>
              <a:t>.</a:t>
            </a:r>
          </a:p>
          <a:p>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phát</a:t>
            </a:r>
            <a:r>
              <a:rPr lang="en-US" baseline="0" dirty="0" smtClean="0"/>
              <a:t> </a:t>
            </a:r>
            <a:r>
              <a:rPr lang="en-US" baseline="0" dirty="0" err="1" smtClean="0"/>
              <a:t>sinh</a:t>
            </a:r>
            <a:r>
              <a:rPr lang="en-US" baseline="0" dirty="0" smtClean="0"/>
              <a:t> </a:t>
            </a:r>
            <a:r>
              <a:rPr lang="en-US" baseline="0" dirty="0" err="1" smtClean="0"/>
              <a:t>thêm</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Food, Medicine, Treatment. </a:t>
            </a:r>
            <a:r>
              <a:rPr lang="en-US" baseline="0" dirty="0" err="1" smtClean="0"/>
              <a:t>Đồng</a:t>
            </a:r>
            <a:r>
              <a:rPr lang="en-US" baseline="0" dirty="0" smtClean="0"/>
              <a:t> </a:t>
            </a:r>
            <a:r>
              <a:rPr lang="en-US" baseline="0" dirty="0" err="1" smtClean="0"/>
              <a:t>thời</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quyết</a:t>
            </a:r>
            <a:r>
              <a:rPr lang="en-US" baseline="0" dirty="0" smtClean="0"/>
              <a:t> </a:t>
            </a:r>
            <a:r>
              <a:rPr lang="en-US" baseline="0" dirty="0" err="1" smtClean="0"/>
              <a:t>định</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giữa</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a:t>
            </a:r>
            <a:r>
              <a:rPr lang="en-US" baseline="0" dirty="0" err="1" smtClean="0"/>
              <a:t>với</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sẽ</a:t>
            </a:r>
            <a:r>
              <a:rPr lang="en-US" baseline="0" dirty="0" smtClean="0"/>
              <a:t> </a:t>
            </a:r>
            <a:r>
              <a:rPr lang="en-US" baseline="0" dirty="0" err="1" smtClean="0"/>
              <a:t>là</a:t>
            </a:r>
            <a:r>
              <a:rPr lang="en-US" baseline="0" dirty="0" smtClean="0"/>
              <a:t> </a:t>
            </a:r>
            <a:r>
              <a:rPr lang="en-US" baseline="0" dirty="0" err="1" smtClean="0"/>
              <a:t>nhiều</a:t>
            </a:r>
            <a:r>
              <a:rPr lang="en-US" baseline="0" dirty="0" smtClean="0"/>
              <a:t> – </a:t>
            </a:r>
            <a:r>
              <a:rPr lang="en-US" baseline="0" dirty="0" err="1" smtClean="0"/>
              <a:t>nhiều</a:t>
            </a:r>
            <a:r>
              <a:rPr lang="en-US" baseline="0" dirty="0" smtClean="0"/>
              <a:t>.</a:t>
            </a:r>
            <a:br>
              <a:rPr lang="en-US" baseline="0" dirty="0" smtClean="0"/>
            </a:b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lưu</a:t>
            </a:r>
            <a:r>
              <a:rPr lang="en-US" baseline="0" dirty="0" smtClean="0"/>
              <a:t> ý </a:t>
            </a:r>
            <a:r>
              <a:rPr lang="en-US" baseline="0" dirty="0" err="1" smtClean="0"/>
              <a:t>rằng</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này</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Food, Medicine, Treatment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chỉ</a:t>
            </a:r>
            <a:r>
              <a:rPr lang="en-US" baseline="0" dirty="0" smtClean="0"/>
              <a:t> </a:t>
            </a:r>
            <a:r>
              <a:rPr lang="en-US" baseline="0" dirty="0" err="1" smtClean="0"/>
              <a:t>mô</a:t>
            </a:r>
            <a:r>
              <a:rPr lang="en-US" baseline="0" dirty="0" smtClean="0"/>
              <a:t> </a:t>
            </a:r>
            <a:r>
              <a:rPr lang="en-US" baseline="0" dirty="0" err="1" smtClean="0"/>
              <a:t>phỏng</a:t>
            </a:r>
            <a:r>
              <a:rPr lang="en-US" baseline="0" dirty="0" smtClean="0"/>
              <a:t> 1 </a:t>
            </a:r>
            <a:r>
              <a:rPr lang="en-US" baseline="0" dirty="0" err="1" smtClean="0"/>
              <a:t>phần</a:t>
            </a:r>
            <a:r>
              <a:rPr lang="en-US" baseline="0" dirty="0" smtClean="0"/>
              <a:t> </a:t>
            </a:r>
            <a:r>
              <a:rPr lang="en-US" baseline="0" dirty="0" err="1" smtClean="0"/>
              <a:t>nhỏ</a:t>
            </a:r>
            <a:r>
              <a:rPr lang="en-US" baseline="0" dirty="0" smtClean="0"/>
              <a:t> </a:t>
            </a:r>
            <a:r>
              <a:rPr lang="en-US" baseline="0" dirty="0" err="1" smtClean="0"/>
              <a:t>các</a:t>
            </a:r>
            <a:r>
              <a:rPr lang="en-US" baseline="0" dirty="0" smtClean="0"/>
              <a:t> </a:t>
            </a:r>
            <a:r>
              <a:rPr lang="en-US" baseline="0" dirty="0" err="1" smtClean="0"/>
              <a:t>đặc</a:t>
            </a:r>
            <a:r>
              <a:rPr lang="en-US" baseline="0" dirty="0" smtClean="0"/>
              <a:t> </a:t>
            </a:r>
            <a:r>
              <a:rPr lang="en-US" baseline="0" dirty="0" err="1" smtClean="0"/>
              <a:t>điểm</a:t>
            </a:r>
            <a:r>
              <a:rPr lang="en-US" baseline="0" dirty="0" smtClean="0"/>
              <a:t> </a:t>
            </a:r>
            <a:r>
              <a:rPr lang="en-US" baseline="0" dirty="0" err="1" smtClean="0"/>
              <a:t>của</a:t>
            </a:r>
            <a:r>
              <a:rPr lang="en-US" baseline="0" dirty="0" smtClean="0"/>
              <a:t> </a:t>
            </a:r>
            <a:r>
              <a:rPr lang="en-US" baseline="0" dirty="0" err="1" smtClean="0"/>
              <a:t>thuốc</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và</a:t>
            </a:r>
            <a:r>
              <a:rPr lang="en-US" baseline="0" dirty="0" smtClean="0"/>
              <a:t> </a:t>
            </a:r>
            <a:r>
              <a:rPr lang="en-US" baseline="0" dirty="0" err="1" smtClean="0"/>
              <a:t>bài</a:t>
            </a:r>
            <a:r>
              <a:rPr lang="en-US" baseline="0" dirty="0" smtClean="0"/>
              <a:t> </a:t>
            </a:r>
            <a:r>
              <a:rPr lang="en-US" baseline="0" dirty="0" err="1" smtClean="0"/>
              <a:t>tập</a:t>
            </a:r>
            <a:r>
              <a:rPr lang="en-US" baseline="0" dirty="0" smtClean="0"/>
              <a:t> </a:t>
            </a:r>
            <a:r>
              <a:rPr lang="en-US" baseline="0" dirty="0" err="1" smtClean="0"/>
              <a:t>có</a:t>
            </a:r>
            <a:r>
              <a:rPr lang="en-US" baseline="0" dirty="0" smtClean="0"/>
              <a:t> </a:t>
            </a:r>
            <a:r>
              <a:rPr lang="en-US" baseline="0" dirty="0" err="1" smtClean="0"/>
              <a:t>trong</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chỉ</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ở </a:t>
            </a:r>
            <a:r>
              <a:rPr lang="en-US" baseline="0" dirty="0" err="1" smtClean="0"/>
              <a:t>mức</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a:t>
            </a:r>
            <a:endParaRPr lang="en-US" dirty="0" smtClean="0"/>
          </a:p>
          <a:p>
            <a:endParaRPr lang="en-US" dirty="0"/>
          </a:p>
        </p:txBody>
      </p:sp>
    </p:spTree>
    <p:extLst>
      <p:ext uri="{BB962C8B-B14F-4D97-AF65-F5344CB8AC3E}">
        <p14:creationId xmlns:p14="http://schemas.microsoft.com/office/powerpoint/2010/main" val="124745236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Dựa</a:t>
            </a:r>
            <a:r>
              <a:rPr lang="en-US" baseline="0" dirty="0" smtClean="0"/>
              <a:t> </a:t>
            </a:r>
            <a:r>
              <a:rPr lang="en-US" baseline="0" dirty="0" err="1" smtClean="0"/>
              <a:t>vào</a:t>
            </a:r>
            <a:r>
              <a:rPr lang="en-US" baseline="0" dirty="0" smtClean="0"/>
              <a: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Regimen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cơ</a:t>
            </a:r>
            <a:r>
              <a:rPr lang="en-US" baseline="0" dirty="0" smtClean="0"/>
              <a:t> </a:t>
            </a:r>
            <a:r>
              <a:rPr lang="en-US" baseline="0" dirty="0" err="1" smtClean="0"/>
              <a:t>chế</a:t>
            </a:r>
            <a:r>
              <a:rPr lang="en-US" baseline="0" dirty="0" smtClean="0"/>
              <a:t> suggest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ra</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từ</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a:t>
            </a:r>
            <a:endParaRPr lang="en-US" dirty="0"/>
          </a:p>
        </p:txBody>
      </p:sp>
    </p:spTree>
    <p:extLst>
      <p:ext uri="{BB962C8B-B14F-4D97-AF65-F5344CB8AC3E}">
        <p14:creationId xmlns:p14="http://schemas.microsoft.com/office/powerpoint/2010/main" val="93428019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gửi</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suggest </a:t>
            </a:r>
            <a:r>
              <a:rPr lang="en-US" baseline="0" dirty="0" err="1" smtClean="0"/>
              <a:t>kèm</a:t>
            </a:r>
            <a:r>
              <a:rPr lang="en-US" baseline="0" dirty="0" smtClean="0"/>
              <a:t> </a:t>
            </a:r>
            <a:r>
              <a:rPr lang="en-US" baseline="0" dirty="0" err="1" smtClean="0"/>
              <a:t>thông</a:t>
            </a:r>
            <a:r>
              <a:rPr lang="en-US" baseline="0" dirty="0" smtClean="0"/>
              <a:t> tin </a:t>
            </a:r>
            <a:r>
              <a:rPr lang="en-US" baseline="0" dirty="0" err="1" smtClean="0"/>
              <a:t>về</a:t>
            </a:r>
            <a:r>
              <a:rPr lang="en-US" baseline="0" dirty="0" smtClean="0"/>
              <a:t> </a:t>
            </a:r>
            <a:r>
              <a:rPr lang="en-US" baseline="0" dirty="0" err="1" smtClean="0"/>
              <a:t>bệnh</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truy</a:t>
            </a:r>
            <a:r>
              <a:rPr lang="en-US" baseline="0" dirty="0" smtClean="0"/>
              <a:t> </a:t>
            </a:r>
            <a:r>
              <a:rPr lang="en-US" baseline="0" dirty="0" err="1" smtClean="0"/>
              <a:t>vấn</a:t>
            </a:r>
            <a:r>
              <a:rPr lang="en-US" baseline="0" dirty="0" smtClean="0"/>
              <a:t> database </a:t>
            </a:r>
            <a:r>
              <a:rPr lang="en-US" baseline="0" dirty="0" err="1" smtClean="0"/>
              <a:t>tính</a:t>
            </a:r>
            <a:r>
              <a:rPr lang="en-US" baseline="0" dirty="0" smtClean="0"/>
              <a:t> </a:t>
            </a:r>
            <a:r>
              <a:rPr lang="en-US" baseline="0" dirty="0" err="1" smtClean="0"/>
              <a:t>tổng</a:t>
            </a:r>
            <a:r>
              <a:rPr lang="en-US" baseline="0" dirty="0" smtClean="0"/>
              <a:t> </a:t>
            </a:r>
            <a:r>
              <a:rPr lang="en-US" baseline="0" dirty="0" err="1" smtClean="0"/>
              <a:t>số</a:t>
            </a:r>
            <a:r>
              <a:rPr lang="en-US" baseline="0" dirty="0" smtClean="0"/>
              <a:t> </a:t>
            </a:r>
            <a:r>
              <a:rPr lang="en-US" baseline="0" dirty="0" err="1" smtClean="0"/>
              <a:t>đã</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a:t>
            </a:r>
            <a:endParaRPr lang="en-US" dirty="0"/>
          </a:p>
        </p:txBody>
      </p:sp>
    </p:spTree>
    <p:extLst>
      <p:ext uri="{BB962C8B-B14F-4D97-AF65-F5344CB8AC3E}">
        <p14:creationId xmlns:p14="http://schemas.microsoft.com/office/powerpoint/2010/main" val="222725502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truy</a:t>
            </a:r>
            <a:r>
              <a:rPr lang="en-US" baseline="0" dirty="0" smtClean="0"/>
              <a:t> </a:t>
            </a:r>
            <a:r>
              <a:rPr lang="en-US" baseline="0" dirty="0" err="1" smtClean="0"/>
              <a:t>vấn</a:t>
            </a:r>
            <a:r>
              <a:rPr lang="en-US" baseline="0" dirty="0" smtClean="0"/>
              <a:t> </a:t>
            </a:r>
            <a:r>
              <a:rPr lang="en-US" baseline="0" dirty="0" err="1" smtClean="0"/>
              <a:t>ìm</a:t>
            </a:r>
            <a:r>
              <a:rPr lang="en-US" baseline="0" dirty="0" smtClean="0"/>
              <a:t> </a:t>
            </a:r>
            <a:r>
              <a:rPr lang="en-US" baseline="0" dirty="0" err="1" smtClean="0"/>
              <a:t>kiếm</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a:t>
            </a:r>
            <a:r>
              <a:rPr lang="en-US" baseline="0" dirty="0" err="1" smtClean="0"/>
              <a:t>bệnh</a:t>
            </a:r>
            <a:r>
              <a:rPr lang="en-US" baseline="0" dirty="0" smtClean="0"/>
              <a:t> </a:t>
            </a:r>
            <a:r>
              <a:rPr lang="en-US" baseline="0" dirty="0" err="1" smtClean="0"/>
              <a:t>đó</a:t>
            </a:r>
            <a:r>
              <a:rPr lang="en-US" baseline="0" dirty="0" smtClean="0"/>
              <a:t>.</a:t>
            </a:r>
            <a:endParaRPr lang="en-US" dirty="0"/>
          </a:p>
        </p:txBody>
      </p:sp>
    </p:spTree>
    <p:extLst>
      <p:ext uri="{BB962C8B-B14F-4D97-AF65-F5344CB8AC3E}">
        <p14:creationId xmlns:p14="http://schemas.microsoft.com/office/powerpoint/2010/main" val="395025572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dirty="0" smtClean="0"/>
              <a:t> </a:t>
            </a:r>
            <a:r>
              <a:rPr lang="en-US" dirty="0" err="1" smtClean="0"/>
              <a:t>trường</a:t>
            </a:r>
            <a:r>
              <a:rPr lang="en-US" baseline="0" dirty="0" smtClean="0"/>
              <a:t> </a:t>
            </a:r>
            <a:r>
              <a:rPr lang="en-US" baseline="0" dirty="0" err="1" smtClean="0"/>
              <a:t>hợp</a:t>
            </a:r>
            <a:r>
              <a:rPr lang="en-US" baseline="0" dirty="0" smtClean="0"/>
              <a:t> </a:t>
            </a:r>
            <a:r>
              <a:rPr lang="en-US" baseline="0" dirty="0" err="1" smtClean="0"/>
              <a:t>tìm</a:t>
            </a:r>
            <a:r>
              <a:rPr lang="en-US" baseline="0" dirty="0" smtClean="0"/>
              <a:t> </a:t>
            </a:r>
            <a:r>
              <a:rPr lang="en-US" baseline="0" dirty="0" err="1" smtClean="0"/>
              <a:t>không</a:t>
            </a:r>
            <a:r>
              <a:rPr lang="en-US" baseline="0" dirty="0" smtClean="0"/>
              <a:t> </a:t>
            </a:r>
            <a:r>
              <a:rPr lang="en-US" baseline="0" dirty="0" err="1" smtClean="0"/>
              <a:t>thấy</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không</a:t>
            </a:r>
            <a:r>
              <a:rPr lang="en-US" baseline="0" dirty="0" smtClean="0"/>
              <a:t> </a:t>
            </a:r>
            <a:r>
              <a:rPr lang="en-US" baseline="0" dirty="0" err="1" smtClean="0"/>
              <a:t>thể</a:t>
            </a:r>
            <a:r>
              <a:rPr lang="en-US" baseline="0" dirty="0" smtClean="0"/>
              <a:t> suggest.</a:t>
            </a:r>
            <a:endParaRPr lang="en-US" dirty="0"/>
          </a:p>
        </p:txBody>
      </p:sp>
    </p:spTree>
    <p:extLst>
      <p:ext uri="{BB962C8B-B14F-4D97-AF65-F5344CB8AC3E}">
        <p14:creationId xmlns:p14="http://schemas.microsoft.com/office/powerpoint/2010/main" val="228577331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dirty="0" smtClean="0"/>
              <a:t> </a:t>
            </a:r>
            <a:r>
              <a:rPr lang="en-US" dirty="0" err="1" smtClean="0"/>
              <a:t>trường</a:t>
            </a:r>
            <a:r>
              <a:rPr lang="en-US" baseline="0" dirty="0" smtClean="0"/>
              <a:t> </a:t>
            </a:r>
            <a:r>
              <a:rPr lang="en-US" baseline="0" dirty="0" err="1" smtClean="0"/>
              <a:t>hợp</a:t>
            </a:r>
            <a:r>
              <a:rPr lang="en-US" baseline="0" dirty="0" smtClean="0"/>
              <a:t> </a:t>
            </a:r>
            <a:r>
              <a:rPr lang="en-US" baseline="0" dirty="0" err="1" smtClean="0"/>
              <a:t>tìm</a:t>
            </a:r>
            <a:r>
              <a:rPr lang="en-US" baseline="0" dirty="0" smtClean="0"/>
              <a:t> </a:t>
            </a:r>
            <a:r>
              <a:rPr lang="en-US" baseline="0" dirty="0" err="1" smtClean="0"/>
              <a:t>không</a:t>
            </a:r>
            <a:r>
              <a:rPr lang="en-US" baseline="0" dirty="0" smtClean="0"/>
              <a:t> </a:t>
            </a:r>
            <a:r>
              <a:rPr lang="en-US" baseline="0" dirty="0" err="1" smtClean="0"/>
              <a:t>thấy</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không</a:t>
            </a:r>
            <a:r>
              <a:rPr lang="en-US" baseline="0" dirty="0" smtClean="0"/>
              <a:t> </a:t>
            </a:r>
            <a:r>
              <a:rPr lang="en-US" baseline="0" dirty="0" err="1" smtClean="0"/>
              <a:t>thể</a:t>
            </a:r>
            <a:r>
              <a:rPr lang="en-US" baseline="0" dirty="0" smtClean="0"/>
              <a:t> suggest.</a:t>
            </a:r>
            <a:endParaRPr lang="en-US" dirty="0"/>
          </a:p>
        </p:txBody>
      </p:sp>
    </p:spTree>
    <p:extLst>
      <p:ext uri="{BB962C8B-B14F-4D97-AF65-F5344CB8AC3E}">
        <p14:creationId xmlns:p14="http://schemas.microsoft.com/office/powerpoint/2010/main" val="107091986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60292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Từ</a:t>
            </a:r>
            <a:r>
              <a:rPr lang="vi-VN" baseline="0" dirty="0" smtClean="0"/>
              <a:t> đó, bác sĩ sẽ quyết định bệnh nhân có bị bệnh béo phì hay không.</a:t>
            </a:r>
            <a:endParaRPr lang="en" dirty="0"/>
          </a:p>
        </p:txBody>
      </p:sp>
    </p:spTree>
    <p:extLst>
      <p:ext uri="{BB962C8B-B14F-4D97-AF65-F5344CB8AC3E}">
        <p14:creationId xmlns:p14="http://schemas.microsoft.com/office/powerpoint/2010/main" val="158782625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Ngược</a:t>
            </a:r>
            <a:r>
              <a:rPr lang="en-US" baseline="0" dirty="0" smtClean="0"/>
              <a:t> </a:t>
            </a:r>
            <a:r>
              <a:rPr lang="en-US" baseline="0" dirty="0" err="1" smtClean="0"/>
              <a:t>lại</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lấy</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đã</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so </a:t>
            </a:r>
            <a:r>
              <a:rPr lang="en-US" baseline="0" dirty="0" err="1" smtClean="0"/>
              <a:t>khớp</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trường</a:t>
            </a:r>
            <a:r>
              <a:rPr lang="en-US" baseline="0" dirty="0" smtClean="0"/>
              <a:t> </a:t>
            </a:r>
            <a:r>
              <a:rPr lang="en-US" baseline="0" dirty="0" err="1" smtClean="0"/>
              <a:t>numberOfday</a:t>
            </a:r>
            <a:r>
              <a:rPr lang="en-US" baseline="0" dirty="0" smtClean="0"/>
              <a:t> </a:t>
            </a:r>
            <a:r>
              <a:rPr lang="en-US" baseline="0" dirty="0" err="1" smtClean="0"/>
              <a:t>và</a:t>
            </a:r>
            <a:r>
              <a:rPr lang="en-US" baseline="0" dirty="0" smtClean="0"/>
              <a:t> </a:t>
            </a:r>
            <a:r>
              <a:rPr lang="en-US" baseline="0" dirty="0" err="1" smtClean="0"/>
              <a:t>phaseOrder</a:t>
            </a:r>
            <a:r>
              <a:rPr lang="en-US" baseline="0" dirty="0" smtClean="0"/>
              <a:t> </a:t>
            </a:r>
            <a:r>
              <a:rPr lang="en-US" baseline="0" dirty="0" err="1" smtClean="0"/>
              <a:t>để</a:t>
            </a:r>
            <a:r>
              <a:rPr lang="en-US" baseline="0" dirty="0" smtClean="0"/>
              <a:t> </a:t>
            </a:r>
            <a:r>
              <a:rPr lang="en-US" baseline="0" dirty="0" err="1" smtClean="0"/>
              <a:t>tìm</a:t>
            </a:r>
            <a:r>
              <a:rPr lang="en-US" baseline="0" dirty="0" smtClean="0"/>
              <a:t> </a:t>
            </a:r>
            <a:r>
              <a:rPr lang="en-US" baseline="0" dirty="0" err="1" smtClean="0"/>
              <a:t>ra</a:t>
            </a:r>
            <a:r>
              <a:rPr lang="en-US" baseline="0" dirty="0" smtClean="0"/>
              <a:t> phase </a:t>
            </a:r>
            <a:r>
              <a:rPr lang="en-US" baseline="0" dirty="0" err="1" smtClean="0"/>
              <a:t>thích</a:t>
            </a:r>
            <a:r>
              <a:rPr lang="en-US" baseline="0" dirty="0" smtClean="0"/>
              <a:t> </a:t>
            </a:r>
            <a:r>
              <a:rPr lang="en-US" baseline="0" dirty="0" err="1" smtClean="0"/>
              <a:t>hợp</a:t>
            </a:r>
            <a:r>
              <a:rPr lang="en-US" baseline="0" dirty="0" smtClean="0"/>
              <a:t> </a:t>
            </a:r>
            <a:r>
              <a:rPr lang="en-US" baseline="0" dirty="0" err="1" smtClean="0"/>
              <a:t>bằng</a:t>
            </a:r>
            <a:r>
              <a:rPr lang="en-US" baseline="0" dirty="0" smtClean="0"/>
              <a:t> </a:t>
            </a:r>
            <a:r>
              <a:rPr lang="en-US" baseline="0" dirty="0" err="1" smtClean="0"/>
              <a:t>cách</a:t>
            </a:r>
            <a:r>
              <a:rPr lang="en-US" baseline="0" dirty="0" smtClean="0"/>
              <a:t> </a:t>
            </a:r>
            <a:r>
              <a:rPr lang="en-US" baseline="0" dirty="0" err="1" smtClean="0"/>
              <a:t>lấy</a:t>
            </a:r>
            <a:r>
              <a:rPr lang="en-US" baseline="0" dirty="0" smtClean="0"/>
              <a:t> phase </a:t>
            </a:r>
            <a:r>
              <a:rPr lang="en-US" baseline="0" dirty="0" err="1" smtClean="0"/>
              <a:t>có</a:t>
            </a:r>
            <a:r>
              <a:rPr lang="en-US" baseline="0" dirty="0" smtClean="0"/>
              <a:t> </a:t>
            </a:r>
            <a:r>
              <a:rPr lang="en-US" baseline="0" dirty="0" err="1" smtClean="0"/>
              <a:t>tổng</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lớn</a:t>
            </a:r>
            <a:r>
              <a:rPr lang="en-US" baseline="0" dirty="0" smtClean="0"/>
              <a:t> </a:t>
            </a:r>
            <a:r>
              <a:rPr lang="en-US" baseline="0" dirty="0" err="1" smtClean="0"/>
              <a:t>hơn</a:t>
            </a:r>
            <a:r>
              <a:rPr lang="en-US" baseline="0" dirty="0" smtClean="0"/>
              <a:t> </a:t>
            </a:r>
            <a:r>
              <a:rPr lang="en-US" baseline="0" dirty="0" err="1" smtClean="0"/>
              <a:t>hoặc</a:t>
            </a:r>
            <a:r>
              <a:rPr lang="en-US" baseline="0" dirty="0" smtClean="0"/>
              <a:t> </a:t>
            </a:r>
            <a:r>
              <a:rPr lang="en-US" baseline="0" dirty="0" err="1" smtClean="0"/>
              <a:t>bằng</a:t>
            </a:r>
            <a:r>
              <a:rPr lang="en-US" baseline="0" dirty="0" smtClean="0"/>
              <a:t> </a:t>
            </a:r>
            <a:r>
              <a:rPr lang="en-US" baseline="0" dirty="0" err="1" smtClean="0"/>
              <a:t>gần</a:t>
            </a:r>
            <a:r>
              <a:rPr lang="en-US" baseline="0" dirty="0" smtClean="0"/>
              <a:t> </a:t>
            </a:r>
            <a:r>
              <a:rPr lang="en-US" baseline="0" dirty="0" err="1" smtClean="0"/>
              <a:t>nhất</a:t>
            </a:r>
            <a:r>
              <a:rPr lang="en-US" baseline="0" dirty="0" smtClean="0"/>
              <a:t> </a:t>
            </a:r>
            <a:r>
              <a:rPr lang="en-US" baseline="0" dirty="0" err="1" smtClean="0"/>
              <a:t>với</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endParaRPr lang="en-US" dirty="0"/>
          </a:p>
        </p:txBody>
      </p:sp>
    </p:spTree>
    <p:extLst>
      <p:ext uri="{BB962C8B-B14F-4D97-AF65-F5344CB8AC3E}">
        <p14:creationId xmlns:p14="http://schemas.microsoft.com/office/powerpoint/2010/main" val="335328184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Ngược</a:t>
            </a:r>
            <a:r>
              <a:rPr lang="en-US" baseline="0" dirty="0" smtClean="0"/>
              <a:t> </a:t>
            </a:r>
            <a:r>
              <a:rPr lang="en-US" baseline="0" dirty="0" err="1" smtClean="0"/>
              <a:t>lại</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lấy</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đã</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so </a:t>
            </a:r>
            <a:r>
              <a:rPr lang="en-US" baseline="0" dirty="0" err="1" smtClean="0"/>
              <a:t>khớp</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trường</a:t>
            </a:r>
            <a:r>
              <a:rPr lang="en-US" baseline="0" dirty="0" smtClean="0"/>
              <a:t> </a:t>
            </a:r>
            <a:r>
              <a:rPr lang="en-US" baseline="0" dirty="0" err="1" smtClean="0"/>
              <a:t>numberOfday</a:t>
            </a:r>
            <a:r>
              <a:rPr lang="en-US" baseline="0" dirty="0" smtClean="0"/>
              <a:t> </a:t>
            </a:r>
            <a:r>
              <a:rPr lang="en-US" baseline="0" dirty="0" err="1" smtClean="0"/>
              <a:t>và</a:t>
            </a:r>
            <a:r>
              <a:rPr lang="en-US" baseline="0" dirty="0" smtClean="0"/>
              <a:t> </a:t>
            </a:r>
            <a:r>
              <a:rPr lang="en-US" baseline="0" dirty="0" err="1" smtClean="0"/>
              <a:t>phaseOrder</a:t>
            </a:r>
            <a:r>
              <a:rPr lang="en-US" baseline="0" dirty="0" smtClean="0"/>
              <a:t> </a:t>
            </a:r>
            <a:r>
              <a:rPr lang="en-US" baseline="0" dirty="0" err="1" smtClean="0"/>
              <a:t>để</a:t>
            </a:r>
            <a:r>
              <a:rPr lang="en-US" baseline="0" dirty="0" smtClean="0"/>
              <a:t> </a:t>
            </a:r>
            <a:r>
              <a:rPr lang="en-US" baseline="0" dirty="0" err="1" smtClean="0"/>
              <a:t>tìm</a:t>
            </a:r>
            <a:r>
              <a:rPr lang="en-US" baseline="0" dirty="0" smtClean="0"/>
              <a:t> </a:t>
            </a:r>
            <a:r>
              <a:rPr lang="en-US" baseline="0" dirty="0" err="1" smtClean="0"/>
              <a:t>ra</a:t>
            </a:r>
            <a:r>
              <a:rPr lang="en-US" baseline="0" dirty="0" smtClean="0"/>
              <a:t> phase </a:t>
            </a:r>
            <a:r>
              <a:rPr lang="en-US" baseline="0" dirty="0" err="1" smtClean="0"/>
              <a:t>thích</a:t>
            </a:r>
            <a:r>
              <a:rPr lang="en-US" baseline="0" dirty="0" smtClean="0"/>
              <a:t> </a:t>
            </a:r>
            <a:r>
              <a:rPr lang="en-US" baseline="0" dirty="0" err="1" smtClean="0"/>
              <a:t>hợp</a:t>
            </a:r>
            <a:r>
              <a:rPr lang="en-US" baseline="0" dirty="0" smtClean="0"/>
              <a:t> </a:t>
            </a:r>
            <a:r>
              <a:rPr lang="en-US" baseline="0" dirty="0" err="1" smtClean="0"/>
              <a:t>bằng</a:t>
            </a:r>
            <a:r>
              <a:rPr lang="en-US" baseline="0" dirty="0" smtClean="0"/>
              <a:t> </a:t>
            </a:r>
            <a:r>
              <a:rPr lang="en-US" baseline="0" dirty="0" err="1" smtClean="0"/>
              <a:t>cách</a:t>
            </a:r>
            <a:r>
              <a:rPr lang="en-US" baseline="0" dirty="0" smtClean="0"/>
              <a:t> </a:t>
            </a:r>
            <a:r>
              <a:rPr lang="en-US" baseline="0" dirty="0" err="1" smtClean="0"/>
              <a:t>lấy</a:t>
            </a:r>
            <a:r>
              <a:rPr lang="en-US" baseline="0" dirty="0" smtClean="0"/>
              <a:t> phase </a:t>
            </a:r>
            <a:r>
              <a:rPr lang="en-US" baseline="0" dirty="0" err="1" smtClean="0"/>
              <a:t>có</a:t>
            </a:r>
            <a:r>
              <a:rPr lang="en-US" baseline="0" dirty="0" smtClean="0"/>
              <a:t> </a:t>
            </a:r>
            <a:r>
              <a:rPr lang="en-US" baseline="0" dirty="0" err="1" smtClean="0"/>
              <a:t>tổng</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lớn</a:t>
            </a:r>
            <a:r>
              <a:rPr lang="en-US" baseline="0" dirty="0" smtClean="0"/>
              <a:t> </a:t>
            </a:r>
            <a:r>
              <a:rPr lang="en-US" baseline="0" dirty="0" err="1" smtClean="0"/>
              <a:t>hơn</a:t>
            </a:r>
            <a:r>
              <a:rPr lang="en-US" baseline="0" dirty="0" smtClean="0"/>
              <a:t> </a:t>
            </a:r>
            <a:r>
              <a:rPr lang="en-US" baseline="0" dirty="0" err="1" smtClean="0"/>
              <a:t>hoặc</a:t>
            </a:r>
            <a:r>
              <a:rPr lang="en-US" baseline="0" dirty="0" smtClean="0"/>
              <a:t> </a:t>
            </a:r>
            <a:r>
              <a:rPr lang="en-US" baseline="0" dirty="0" err="1" smtClean="0"/>
              <a:t>bằng</a:t>
            </a:r>
            <a:r>
              <a:rPr lang="en-US" baseline="0" dirty="0" smtClean="0"/>
              <a:t> </a:t>
            </a:r>
            <a:r>
              <a:rPr lang="en-US" baseline="0" dirty="0" err="1" smtClean="0"/>
              <a:t>gần</a:t>
            </a:r>
            <a:r>
              <a:rPr lang="en-US" baseline="0" dirty="0" smtClean="0"/>
              <a:t> </a:t>
            </a:r>
            <a:r>
              <a:rPr lang="en-US" baseline="0" dirty="0" err="1" smtClean="0"/>
              <a:t>nhất</a:t>
            </a:r>
            <a:r>
              <a:rPr lang="en-US" baseline="0" dirty="0" smtClean="0"/>
              <a:t> </a:t>
            </a:r>
            <a:r>
              <a:rPr lang="en-US" baseline="0" dirty="0" err="1" smtClean="0"/>
              <a:t>với</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endParaRPr lang="en-US" dirty="0" smtClean="0"/>
          </a:p>
        </p:txBody>
      </p:sp>
    </p:spTree>
    <p:extLst>
      <p:ext uri="{BB962C8B-B14F-4D97-AF65-F5344CB8AC3E}">
        <p14:creationId xmlns:p14="http://schemas.microsoft.com/office/powerpoint/2010/main" val="111915673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dirty="0" smtClean="0"/>
              <a:t> </a:t>
            </a:r>
            <a:r>
              <a:rPr lang="en-US" dirty="0" err="1" smtClean="0"/>
              <a:t>trường</a:t>
            </a:r>
            <a:r>
              <a:rPr lang="en-US" baseline="0" dirty="0" smtClean="0"/>
              <a:t> </a:t>
            </a:r>
            <a:r>
              <a:rPr lang="en-US" baseline="0" dirty="0" err="1" smtClean="0"/>
              <a:t>hợp</a:t>
            </a:r>
            <a:r>
              <a:rPr lang="en-US" baseline="0" dirty="0" smtClean="0"/>
              <a:t> </a:t>
            </a:r>
            <a:r>
              <a:rPr lang="en-US" baseline="0" dirty="0" err="1" smtClean="0"/>
              <a:t>tìm</a:t>
            </a:r>
            <a:r>
              <a:rPr lang="en-US" baseline="0" dirty="0" smtClean="0"/>
              <a:t> </a:t>
            </a:r>
            <a:r>
              <a:rPr lang="en-US" baseline="0" dirty="0" err="1" smtClean="0"/>
              <a:t>không</a:t>
            </a:r>
            <a:r>
              <a:rPr lang="en-US" baseline="0" dirty="0" smtClean="0"/>
              <a:t> </a:t>
            </a:r>
            <a:r>
              <a:rPr lang="en-US" baseline="0" dirty="0" err="1" smtClean="0"/>
              <a:t>thấy</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không</a:t>
            </a:r>
            <a:r>
              <a:rPr lang="en-US" baseline="0" dirty="0" smtClean="0"/>
              <a:t> </a:t>
            </a:r>
            <a:r>
              <a:rPr lang="en-US" baseline="0" dirty="0" err="1" smtClean="0"/>
              <a:t>thể</a:t>
            </a:r>
            <a:r>
              <a:rPr lang="en-US" baseline="0" dirty="0" smtClean="0"/>
              <a:t> suggest.</a:t>
            </a:r>
            <a:endParaRPr lang="en-US" dirty="0"/>
          </a:p>
        </p:txBody>
      </p:sp>
    </p:spTree>
    <p:extLst>
      <p:ext uri="{BB962C8B-B14F-4D97-AF65-F5344CB8AC3E}">
        <p14:creationId xmlns:p14="http://schemas.microsoft.com/office/powerpoint/2010/main" val="348758252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1796838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dirty="0" smtClean="0"/>
              <a:t> </a:t>
            </a:r>
            <a:r>
              <a:rPr lang="en-US" dirty="0" err="1" smtClean="0"/>
              <a:t>trường</a:t>
            </a:r>
            <a:r>
              <a:rPr lang="en-US" baseline="0" dirty="0" smtClean="0"/>
              <a:t> </a:t>
            </a:r>
            <a:r>
              <a:rPr lang="en-US" baseline="0" dirty="0" err="1" smtClean="0"/>
              <a:t>hợp</a:t>
            </a:r>
            <a:r>
              <a:rPr lang="en-US" baseline="0" dirty="0" smtClean="0"/>
              <a:t> </a:t>
            </a:r>
            <a:r>
              <a:rPr lang="en-US" baseline="0" dirty="0" err="1" smtClean="0"/>
              <a:t>tìm</a:t>
            </a:r>
            <a:r>
              <a:rPr lang="en-US" baseline="0" dirty="0" smtClean="0"/>
              <a:t> </a:t>
            </a:r>
            <a:r>
              <a:rPr lang="en-US" baseline="0" dirty="0" err="1" smtClean="0"/>
              <a:t>không</a:t>
            </a:r>
            <a:r>
              <a:rPr lang="en-US" baseline="0" dirty="0" smtClean="0"/>
              <a:t> </a:t>
            </a:r>
            <a:r>
              <a:rPr lang="en-US" baseline="0" dirty="0" err="1" smtClean="0"/>
              <a:t>thấy</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không</a:t>
            </a:r>
            <a:r>
              <a:rPr lang="en-US" baseline="0" dirty="0" smtClean="0"/>
              <a:t> </a:t>
            </a:r>
            <a:r>
              <a:rPr lang="en-US" baseline="0" dirty="0" err="1" smtClean="0"/>
              <a:t>thể</a:t>
            </a:r>
            <a:r>
              <a:rPr lang="en-US" baseline="0" dirty="0" smtClean="0"/>
              <a:t> suggest.</a:t>
            </a:r>
            <a:endParaRPr lang="en-US" dirty="0"/>
          </a:p>
        </p:txBody>
      </p:sp>
    </p:spTree>
    <p:extLst>
      <p:ext uri="{BB962C8B-B14F-4D97-AF65-F5344CB8AC3E}">
        <p14:creationId xmlns:p14="http://schemas.microsoft.com/office/powerpoint/2010/main" val="366494896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suggest </a:t>
            </a:r>
            <a:r>
              <a:rPr lang="en-US" baseline="0" dirty="0" err="1" smtClean="0"/>
              <a:t>có</a:t>
            </a:r>
            <a:r>
              <a:rPr lang="en-US" baseline="0" dirty="0" smtClean="0"/>
              <a:t> </a:t>
            </a:r>
            <a:r>
              <a:rPr lang="en-US" baseline="0" dirty="0" err="1" smtClean="0"/>
              <a:t>bệnh</a:t>
            </a:r>
            <a:r>
              <a:rPr lang="en-US" baseline="0" dirty="0" smtClean="0"/>
              <a:t> </a:t>
            </a:r>
            <a:r>
              <a:rPr lang="en-US" baseline="0" dirty="0" err="1" smtClean="0"/>
              <a:t>khác</a:t>
            </a:r>
            <a:r>
              <a:rPr lang="en-US" baseline="0" dirty="0" smtClean="0"/>
              <a:t> </a:t>
            </a:r>
            <a:r>
              <a:rPr lang="en-US" baseline="0" dirty="0" err="1" smtClean="0"/>
              <a:t>với</a:t>
            </a:r>
            <a:r>
              <a:rPr lang="en-US" baseline="0" dirty="0" smtClean="0"/>
              <a:t> </a:t>
            </a:r>
            <a:r>
              <a:rPr lang="en-US" baseline="0" dirty="0" err="1" smtClean="0"/>
              <a:t>bệnh</a:t>
            </a:r>
            <a:r>
              <a:rPr lang="en-US" baseline="0" dirty="0" smtClean="0"/>
              <a:t> </a:t>
            </a:r>
            <a:r>
              <a:rPr lang="en-US" baseline="0" dirty="0" err="1" smtClean="0"/>
              <a:t>trong</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giá</a:t>
            </a:r>
            <a:r>
              <a:rPr lang="en-US" baseline="0" dirty="0" smtClean="0"/>
              <a:t> </a:t>
            </a:r>
            <a:r>
              <a:rPr lang="en-US" baseline="0" dirty="0" err="1" smtClean="0"/>
              <a:t>trị</a:t>
            </a:r>
            <a:r>
              <a:rPr lang="en-US" baseline="0" dirty="0" smtClean="0"/>
              <a:t> </a:t>
            </a:r>
            <a:r>
              <a:rPr lang="en-US" baseline="0" dirty="0" err="1" smtClean="0"/>
              <a:t>thuộc</a:t>
            </a:r>
            <a:r>
              <a:rPr lang="en-US" baseline="0" dirty="0" smtClean="0"/>
              <a:t> </a:t>
            </a:r>
            <a:r>
              <a:rPr lang="en-US" baseline="0" dirty="0" err="1" smtClean="0"/>
              <a:t>tính</a:t>
            </a:r>
            <a:r>
              <a:rPr lang="en-US" baseline="0" dirty="0" smtClean="0"/>
              <a:t> illness </a:t>
            </a:r>
            <a:r>
              <a:rPr lang="en-US" baseline="0" dirty="0" err="1" smtClean="0"/>
              <a:t>trong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a:t>
            </a:r>
            <a:endParaRPr lang="en-US" dirty="0"/>
          </a:p>
        </p:txBody>
      </p:sp>
    </p:spTree>
    <p:extLst>
      <p:ext uri="{BB962C8B-B14F-4D97-AF65-F5344CB8AC3E}">
        <p14:creationId xmlns:p14="http://schemas.microsoft.com/office/powerpoint/2010/main" val="360346246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hiểu</a:t>
            </a:r>
            <a:r>
              <a:rPr lang="en-US" baseline="0" dirty="0" smtClean="0"/>
              <a:t> </a:t>
            </a:r>
            <a:r>
              <a:rPr lang="en-US" baseline="0" dirty="0" err="1" smtClean="0"/>
              <a:t>rằng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hết</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FAT-2, </a:t>
            </a:r>
            <a:r>
              <a:rPr lang="en-US" baseline="0" dirty="0" err="1" smtClean="0"/>
              <a:t>thay</a:t>
            </a:r>
            <a:r>
              <a:rPr lang="en-US" baseline="0" dirty="0" smtClean="0"/>
              <a:t> </a:t>
            </a:r>
            <a:r>
              <a:rPr lang="en-US" baseline="0" dirty="0" err="1" smtClean="0"/>
              <a:t>vào</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a:t>
            </a:r>
            <a:r>
              <a:rPr lang="en-US" baseline="0" dirty="0" err="1" smtClean="0"/>
              <a:t>bệnh</a:t>
            </a:r>
            <a:r>
              <a:rPr lang="en-US" baseline="0" dirty="0" smtClean="0"/>
              <a:t> FAT-1 </a:t>
            </a:r>
            <a:r>
              <a:rPr lang="en-US" baseline="0" dirty="0" err="1" smtClean="0"/>
              <a:t>và</a:t>
            </a:r>
            <a:r>
              <a:rPr lang="en-US" baseline="0" dirty="0" smtClean="0"/>
              <a:t> </a:t>
            </a:r>
            <a:r>
              <a:rPr lang="en-US" baseline="0" dirty="0" err="1" smtClean="0"/>
              <a:t>lấy</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suggest </a:t>
            </a:r>
            <a:r>
              <a:rPr lang="en-US" baseline="0" dirty="0" err="1" smtClean="0"/>
              <a:t>của</a:t>
            </a:r>
            <a:r>
              <a:rPr lang="en-US" baseline="0" dirty="0" smtClean="0"/>
              <a:t> phase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a:t>
            </a:r>
            <a:endParaRPr lang="en-US" dirty="0"/>
          </a:p>
        </p:txBody>
      </p:sp>
    </p:spTree>
    <p:extLst>
      <p:ext uri="{BB962C8B-B14F-4D97-AF65-F5344CB8AC3E}">
        <p14:creationId xmlns:p14="http://schemas.microsoft.com/office/powerpoint/2010/main" val="83123019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hiểu</a:t>
            </a:r>
            <a:r>
              <a:rPr lang="en-US" baseline="0" dirty="0" smtClean="0"/>
              <a:t> </a:t>
            </a:r>
            <a:r>
              <a:rPr lang="en-US" baseline="0" dirty="0" err="1" smtClean="0"/>
              <a:t>rằng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hết</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FAT-2, </a:t>
            </a:r>
            <a:r>
              <a:rPr lang="en-US" baseline="0" dirty="0" err="1" smtClean="0"/>
              <a:t>thay</a:t>
            </a:r>
            <a:r>
              <a:rPr lang="en-US" baseline="0" dirty="0" smtClean="0"/>
              <a:t> </a:t>
            </a:r>
            <a:r>
              <a:rPr lang="en-US" baseline="0" dirty="0" err="1" smtClean="0"/>
              <a:t>vào</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a:t>
            </a:r>
            <a:r>
              <a:rPr lang="en-US" baseline="0" dirty="0" err="1" smtClean="0"/>
              <a:t>bệnh</a:t>
            </a:r>
            <a:r>
              <a:rPr lang="en-US" baseline="0" dirty="0" smtClean="0"/>
              <a:t> FAT-1 </a:t>
            </a:r>
            <a:r>
              <a:rPr lang="en-US" baseline="0" dirty="0" err="1" smtClean="0"/>
              <a:t>và</a:t>
            </a:r>
            <a:r>
              <a:rPr lang="en-US" baseline="0" dirty="0" smtClean="0"/>
              <a:t> </a:t>
            </a:r>
            <a:r>
              <a:rPr lang="en-US" baseline="0" dirty="0" err="1" smtClean="0"/>
              <a:t>lấy</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thuốc</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bài</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a:t>
            </a:r>
            <a:endParaRPr lang="en-US" dirty="0"/>
          </a:p>
        </p:txBody>
      </p:sp>
    </p:spTree>
    <p:extLst>
      <p:ext uri="{BB962C8B-B14F-4D97-AF65-F5344CB8AC3E}">
        <p14:creationId xmlns:p14="http://schemas.microsoft.com/office/powerpoint/2010/main" val="133148690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Sau đây</a:t>
            </a:r>
            <a:r>
              <a:rPr lang="en" baseline="0" dirty="0" smtClean="0"/>
              <a:t> tôi xin thực hiện demo tình huống bác sĩ thăm khám cho bệnh nhân và thực hiện ra đơn thuốc với sự hỗ trợ từ hệ thống.</a:t>
            </a:r>
            <a:endParaRPr lang="en" dirty="0"/>
          </a:p>
        </p:txBody>
      </p:sp>
    </p:spTree>
    <p:extLst>
      <p:ext uri="{BB962C8B-B14F-4D97-AF65-F5344CB8AC3E}">
        <p14:creationId xmlns:p14="http://schemas.microsoft.com/office/powerpoint/2010/main" val="163169037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516469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vi-V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vi-VN"/>
          </a:p>
        </p:txBody>
      </p:sp>
      <p:sp>
        <p:nvSpPr>
          <p:cNvPr id="4" name="Date Placeholder 3"/>
          <p:cNvSpPr>
            <a:spLocks noGrp="1"/>
          </p:cNvSpPr>
          <p:nvPr>
            <p:ph type="dt" sz="half" idx="10"/>
          </p:nvPr>
        </p:nvSpPr>
        <p:spPr/>
        <p:txBody>
          <a:bodyPr/>
          <a:lstStyle/>
          <a:p>
            <a:fld id="{E30E2307-1E40-4E12-8716-25BFDA8E7013}" type="datetime1">
              <a:rPr lang="en-US" smtClean="0"/>
              <a:pPr/>
              <a:t>12/15/2015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76922878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E5CFCF5A-EA79-452C-A52C-1A2668C2E7DF}" type="datetime1">
              <a:rPr lang="en-US" smtClean="0"/>
              <a:pPr/>
              <a:t>12/15/2015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86387888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vi-V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2E5C4C28-BD4B-4892-9A2D-6E19BD753A9A}" type="datetime1">
              <a:rPr lang="en-US" smtClean="0"/>
              <a:pPr/>
              <a:t>12/15/2015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72325648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61FD9D02-426E-46C9-9EE9-0DE1EF8B2838}" type="datetime1">
              <a:rPr lang="en-US" smtClean="0"/>
              <a:pPr/>
              <a:t>12/15/2015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13391264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vi-V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12/15/2015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75329203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Date Placeholder 4"/>
          <p:cNvSpPr>
            <a:spLocks noGrp="1"/>
          </p:cNvSpPr>
          <p:nvPr>
            <p:ph type="dt" sz="half" idx="10"/>
          </p:nvPr>
        </p:nvSpPr>
        <p:spPr/>
        <p:txBody>
          <a:bodyPr/>
          <a:lstStyle/>
          <a:p>
            <a:fld id="{E1FAA6B6-10E5-4810-BC9F-DA72D8452E73}" type="datetime1">
              <a:rPr lang="en-US" smtClean="0"/>
              <a:pPr/>
              <a:t>12/15/2015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128542793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vi-V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7" name="Date Placeholder 6"/>
          <p:cNvSpPr>
            <a:spLocks noGrp="1"/>
          </p:cNvSpPr>
          <p:nvPr>
            <p:ph type="dt" sz="half" idx="10"/>
          </p:nvPr>
        </p:nvSpPr>
        <p:spPr/>
        <p:txBody>
          <a:bodyPr/>
          <a:lstStyle/>
          <a:p>
            <a:fld id="{6D18D072-EF12-4AA2-BD71-ABC68B06D0E2}" type="datetime1">
              <a:rPr lang="en-US" smtClean="0"/>
              <a:pPr/>
              <a:t>12/15/2015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6270989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Date Placeholder 2"/>
          <p:cNvSpPr>
            <a:spLocks noGrp="1"/>
          </p:cNvSpPr>
          <p:nvPr>
            <p:ph type="dt" sz="half" idx="10"/>
          </p:nvPr>
        </p:nvSpPr>
        <p:spPr/>
        <p:txBody>
          <a:bodyPr/>
          <a:lstStyle/>
          <a:p>
            <a:fld id="{B8CDBF60-6CC3-4B74-A60D-3486985E4346}" type="datetime1">
              <a:rPr lang="en-US" smtClean="0"/>
              <a:pPr/>
              <a:t>12/15/2015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408163656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714818-984F-4759-BF72-A33BDC1963BD}" type="datetime1">
              <a:rPr lang="en-US" smtClean="0"/>
              <a:pPr/>
              <a:t>12/15/2015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spcBef>
                <a:spcPts val="0"/>
              </a:spcBef>
              <a:buNone/>
            </a:pPr>
            <a:fld id="{00000000-1234-1234-1234-123412341234}" type="slidenum">
              <a:rPr lang="en" smtClean="0">
                <a:solidFill>
                  <a:schemeClr val="lt1"/>
                </a:solidFill>
              </a:rPr>
              <a:t>‹#›</a:t>
            </a:fld>
            <a:endParaRPr lang="en">
              <a:solidFill>
                <a:schemeClr val="lt1"/>
              </a:solidFill>
            </a:endParaRPr>
          </a:p>
        </p:txBody>
      </p:sp>
    </p:spTree>
    <p:extLst>
      <p:ext uri="{BB962C8B-B14F-4D97-AF65-F5344CB8AC3E}">
        <p14:creationId xmlns:p14="http://schemas.microsoft.com/office/powerpoint/2010/main" val="72738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vi-V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A7E191-5F94-4FC1-B823-BD7CABF7FA06}" type="datetime1">
              <a:rPr lang="en-US" smtClean="0"/>
              <a:pPr/>
              <a:t>12/15/2015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96184032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vi-V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856D55-EFBE-4F9B-8A5F-09D42CA22A9B}" type="datetime1">
              <a:rPr lang="en-US" smtClean="0"/>
              <a:pPr/>
              <a:t>12/15/2015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4022909578"/>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vi-V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1D110F-3F4E-48D9-B8AA-5D0E825AFDBA}" type="datetime1">
              <a:rPr lang="en-US" smtClean="0"/>
              <a:pPr/>
              <a:t>12/15/2015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03914914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12.xml"/><Relationship Id="rId4" Type="http://schemas.openxmlformats.org/officeDocument/2006/relationships/image" Target="../media/image86.png"/></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12.xml"/><Relationship Id="rId4" Type="http://schemas.openxmlformats.org/officeDocument/2006/relationships/image" Target="../media/image87.png"/></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12.xml"/><Relationship Id="rId4" Type="http://schemas.openxmlformats.org/officeDocument/2006/relationships/image" Target="../media/image88.png"/></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4.xml"/><Relationship Id="rId1" Type="http://schemas.openxmlformats.org/officeDocument/2006/relationships/slideLayout" Target="../slideLayouts/slideLayout12.xml"/><Relationship Id="rId4" Type="http://schemas.openxmlformats.org/officeDocument/2006/relationships/image" Target="../media/image89.png"/></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12.xml"/><Relationship Id="rId6" Type="http://schemas.openxmlformats.org/officeDocument/2006/relationships/image" Target="../media/image90.png"/><Relationship Id="rId5" Type="http://schemas.openxmlformats.org/officeDocument/2006/relationships/image" Target="../media/image77.png"/><Relationship Id="rId4" Type="http://schemas.openxmlformats.org/officeDocument/2006/relationships/image" Target="../media/image76.png"/></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12.xml"/><Relationship Id="rId6" Type="http://schemas.openxmlformats.org/officeDocument/2006/relationships/image" Target="../media/image91.jpeg"/><Relationship Id="rId5" Type="http://schemas.openxmlformats.org/officeDocument/2006/relationships/image" Target="../media/image88.png"/><Relationship Id="rId4" Type="http://schemas.openxmlformats.org/officeDocument/2006/relationships/image" Target="../media/image77.png"/></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12.xml"/><Relationship Id="rId6" Type="http://schemas.openxmlformats.org/officeDocument/2006/relationships/image" Target="../media/image91.jpeg"/><Relationship Id="rId5" Type="http://schemas.openxmlformats.org/officeDocument/2006/relationships/image" Target="../media/image88.png"/><Relationship Id="rId4" Type="http://schemas.openxmlformats.org/officeDocument/2006/relationships/image" Target="../media/image77.png"/></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8.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3.jp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0.xml"/><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2.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4.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5.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6.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7.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09.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3.JPG"/><Relationship Id="rId5" Type="http://schemas.openxmlformats.org/officeDocument/2006/relationships/image" Target="../media/image5.png"/><Relationship Id="rId4" Type="http://schemas.openxmlformats.org/officeDocument/2006/relationships/image" Target="../media/image12.png"/></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0.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1.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2.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3.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4.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5.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6.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4.png"/></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0.xml"/><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1.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23.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24.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25.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26.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7.xml"/><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8.xml"/><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0.xml"/><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1.xml"/><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2.xml"/><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3.xml"/><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4.xml"/><Relationship Id="rId1" Type="http://schemas.openxmlformats.org/officeDocument/2006/relationships/slideLayout" Target="../slideLayouts/slideLayout12.xml"/><Relationship Id="rId4" Type="http://schemas.openxmlformats.org/officeDocument/2006/relationships/image" Target="../media/image95.jpg"/></Relationships>
</file>

<file path=ppt/slides/_rels/slide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5.xml"/><Relationship Id="rId1" Type="http://schemas.openxmlformats.org/officeDocument/2006/relationships/slideLayout" Target="../slideLayouts/slideLayout1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1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6.xml"/><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7.xml"/><Relationship Id="rId1" Type="http://schemas.openxmlformats.org/officeDocument/2006/relationships/slideLayout" Target="../slideLayouts/slideLayout1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9.png"/></Relationships>
</file>

<file path=ppt/slides/_rels/slide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8.xml"/><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9.xml"/><Relationship Id="rId1" Type="http://schemas.openxmlformats.org/officeDocument/2006/relationships/slideLayout" Target="../slideLayouts/slideLayout1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100.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0.xml"/><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1.xml"/><Relationship Id="rId1" Type="http://schemas.openxmlformats.org/officeDocument/2006/relationships/slideLayout" Target="../slideLayouts/slideLayout12.xml"/><Relationship Id="rId6" Type="http://schemas.openxmlformats.org/officeDocument/2006/relationships/image" Target="../media/image98.png"/><Relationship Id="rId5" Type="http://schemas.openxmlformats.org/officeDocument/2006/relationships/image" Target="../media/image102.png"/><Relationship Id="rId4" Type="http://schemas.openxmlformats.org/officeDocument/2006/relationships/image" Target="../media/image101.png"/></Relationships>
</file>

<file path=ppt/slides/_rels/slide1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2.xml"/><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3.xml"/><Relationship Id="rId1" Type="http://schemas.openxmlformats.org/officeDocument/2006/relationships/slideLayout" Target="../slideLayouts/slideLayout12.xml"/><Relationship Id="rId6" Type="http://schemas.openxmlformats.org/officeDocument/2006/relationships/image" Target="../media/image97.png"/><Relationship Id="rId5" Type="http://schemas.openxmlformats.org/officeDocument/2006/relationships/image" Target="../media/image104.png"/><Relationship Id="rId4" Type="http://schemas.openxmlformats.org/officeDocument/2006/relationships/image" Target="../media/image103.png"/></Relationships>
</file>

<file path=ppt/slides/_rels/slide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4.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1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5.xml"/><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6.xml"/><Relationship Id="rId1" Type="http://schemas.openxmlformats.org/officeDocument/2006/relationships/slideLayout" Target="../slideLayouts/slideLayout12.xml"/><Relationship Id="rId4" Type="http://schemas.openxmlformats.org/officeDocument/2006/relationships/image" Target="../media/image95.jpg"/></Relationships>
</file>

<file path=ppt/slides/_rels/slide1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7.xml"/><Relationship Id="rId1" Type="http://schemas.openxmlformats.org/officeDocument/2006/relationships/slideLayout" Target="../slideLayouts/slideLayout12.xml"/><Relationship Id="rId5" Type="http://schemas.openxmlformats.org/officeDocument/2006/relationships/image" Target="../media/image106.png"/><Relationship Id="rId4" Type="http://schemas.openxmlformats.org/officeDocument/2006/relationships/image" Target="../media/image105.png"/></Relationships>
</file>

<file path=ppt/slides/_rels/slide1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8.xml"/><Relationship Id="rId1" Type="http://schemas.openxmlformats.org/officeDocument/2006/relationships/slideLayout" Target="../slideLayouts/slideLayout12.xml"/><Relationship Id="rId5" Type="http://schemas.openxmlformats.org/officeDocument/2006/relationships/image" Target="../media/image106.png"/><Relationship Id="rId4" Type="http://schemas.openxmlformats.org/officeDocument/2006/relationships/image" Target="../media/image107.png"/></Relationships>
</file>

<file path=ppt/slides/_rels/slide1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9.xml"/><Relationship Id="rId1" Type="http://schemas.openxmlformats.org/officeDocument/2006/relationships/slideLayout" Target="../slideLayouts/slideLayout12.xml"/><Relationship Id="rId5" Type="http://schemas.openxmlformats.org/officeDocument/2006/relationships/image" Target="../media/image106.png"/><Relationship Id="rId4" Type="http://schemas.openxmlformats.org/officeDocument/2006/relationships/image" Target="../media/image108.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0.xml"/><Relationship Id="rId1" Type="http://schemas.openxmlformats.org/officeDocument/2006/relationships/slideLayout" Target="../slideLayouts/slideLayout12.xml"/><Relationship Id="rId5" Type="http://schemas.openxmlformats.org/officeDocument/2006/relationships/image" Target="../media/image106.png"/><Relationship Id="rId4" Type="http://schemas.openxmlformats.org/officeDocument/2006/relationships/image" Target="../media/image109.png"/></Relationships>
</file>

<file path=ppt/slides/_rels/slide1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1.xml"/><Relationship Id="rId1" Type="http://schemas.openxmlformats.org/officeDocument/2006/relationships/slideLayout" Target="../slideLayouts/slideLayout12.xml"/><Relationship Id="rId5" Type="http://schemas.openxmlformats.org/officeDocument/2006/relationships/image" Target="../media/image111.png"/><Relationship Id="rId4" Type="http://schemas.openxmlformats.org/officeDocument/2006/relationships/image" Target="../media/image110.png"/></Relationships>
</file>

<file path=ppt/slides/_rels/slide1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3.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4.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5.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6.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7.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8.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9.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0.xml"/><Relationship Id="rId1" Type="http://schemas.openxmlformats.org/officeDocument/2006/relationships/slideLayout" Target="../slideLayouts/slideLayout12.xml"/><Relationship Id="rId4" Type="http://schemas.openxmlformats.org/officeDocument/2006/relationships/image" Target="../media/image115.png"/></Relationships>
</file>

<file path=ppt/slides/_rels/slide1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1.xml"/><Relationship Id="rId1" Type="http://schemas.openxmlformats.org/officeDocument/2006/relationships/slideLayout" Target="../slideLayouts/slideLayout12.xml"/><Relationship Id="rId4" Type="http://schemas.openxmlformats.org/officeDocument/2006/relationships/image" Target="../media/image115.png"/></Relationships>
</file>

<file path=ppt/slides/_rels/slide1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2.xml"/><Relationship Id="rId1" Type="http://schemas.openxmlformats.org/officeDocument/2006/relationships/slideLayout" Target="../slideLayouts/slideLayout12.xml"/><Relationship Id="rId4" Type="http://schemas.openxmlformats.org/officeDocument/2006/relationships/image" Target="../media/image115.png"/></Relationships>
</file>

<file path=ppt/slides/_rels/slide1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3.xml"/><Relationship Id="rId1" Type="http://schemas.openxmlformats.org/officeDocument/2006/relationships/slideLayout" Target="../slideLayouts/slideLayout12.xml"/><Relationship Id="rId4" Type="http://schemas.openxmlformats.org/officeDocument/2006/relationships/image" Target="../media/image115.png"/></Relationships>
</file>

<file path=ppt/slides/_rels/slide1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4.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1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5.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6.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7.xml"/><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8.xml"/><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9.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0.xml"/><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1.xml"/><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2.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120.jpeg"/><Relationship Id="rId4" Type="http://schemas.openxmlformats.org/officeDocument/2006/relationships/image" Target="../media/image119.jpeg"/></Relationships>
</file>

<file path=ppt/slides/_rels/slide1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3.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120.jpeg"/><Relationship Id="rId4" Type="http://schemas.openxmlformats.org/officeDocument/2006/relationships/image" Target="../media/image119.jpeg"/></Relationships>
</file>

<file path=ppt/slides/_rels/slide1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4.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120.jpeg"/><Relationship Id="rId4" Type="http://schemas.openxmlformats.org/officeDocument/2006/relationships/image" Target="../media/image119.jpeg"/></Relationships>
</file>

<file path=ppt/slides/_rels/slide1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5.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120.jpeg"/><Relationship Id="rId4" Type="http://schemas.openxmlformats.org/officeDocument/2006/relationships/image" Target="../media/image119.jpeg"/></Relationships>
</file>

<file path=ppt/slides/_rels/slide1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6.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87.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77.xml"/><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78.xml"/><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79.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0.xml"/><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1.xml"/><Relationship Id="rId1" Type="http://schemas.openxmlformats.org/officeDocument/2006/relationships/slideLayout" Target="../slideLayouts/slideLayout12.xml"/></Relationships>
</file>

<file path=ppt/slides/_rels/slide1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2.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3.xml"/><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1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4.xml"/><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1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5.xml"/><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1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6.xml"/><Relationship Id="rId1" Type="http://schemas.openxmlformats.org/officeDocument/2006/relationships/slideLayout" Target="../slideLayouts/slideLayout12.xml"/></Relationships>
</file>

<file path=ppt/slides/_rels/slide1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7.xml"/><Relationship Id="rId1" Type="http://schemas.openxmlformats.org/officeDocument/2006/relationships/slideLayout" Target="../slideLayouts/slideLayout12.xml"/></Relationships>
</file>

<file path=ppt/slides/_rels/slide1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8.xml"/><Relationship Id="rId1" Type="http://schemas.openxmlformats.org/officeDocument/2006/relationships/slideLayout" Target="../slideLayouts/slideLayout12.xml"/><Relationship Id="rId4" Type="http://schemas.openxmlformats.org/officeDocument/2006/relationships/image" Target="../media/image12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9.xml"/><Relationship Id="rId1" Type="http://schemas.openxmlformats.org/officeDocument/2006/relationships/slideLayout" Target="../slideLayouts/slideLayout12.xml"/><Relationship Id="rId4" Type="http://schemas.openxmlformats.org/officeDocument/2006/relationships/image" Target="../media/image124.png"/></Relationships>
</file>

<file path=ppt/slides/_rels/slide2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0.xml"/><Relationship Id="rId1" Type="http://schemas.openxmlformats.org/officeDocument/2006/relationships/slideLayout" Target="../slideLayouts/slideLayout12.xml"/><Relationship Id="rId4" Type="http://schemas.openxmlformats.org/officeDocument/2006/relationships/image" Target="../media/image125.png"/></Relationships>
</file>

<file path=ppt/slides/_rels/slide2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1.xml"/><Relationship Id="rId1" Type="http://schemas.openxmlformats.org/officeDocument/2006/relationships/slideLayout" Target="../slideLayouts/slideLayout12.xml"/><Relationship Id="rId4" Type="http://schemas.openxmlformats.org/officeDocument/2006/relationships/image" Target="../media/image126.png"/></Relationships>
</file>

<file path=ppt/slides/_rels/slide2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2.xml"/><Relationship Id="rId1" Type="http://schemas.openxmlformats.org/officeDocument/2006/relationships/slideLayout" Target="../slideLayouts/slideLayout12.xml"/><Relationship Id="rId4" Type="http://schemas.openxmlformats.org/officeDocument/2006/relationships/image" Target="../media/image127.png"/></Relationships>
</file>

<file path=ppt/slides/_rels/slide2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3.xml"/><Relationship Id="rId1" Type="http://schemas.openxmlformats.org/officeDocument/2006/relationships/slideLayout" Target="../slideLayouts/slideLayout12.xml"/><Relationship Id="rId4" Type="http://schemas.openxmlformats.org/officeDocument/2006/relationships/image" Target="../media/image128.png"/></Relationships>
</file>

<file path=ppt/slides/_rels/slide2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4.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2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5.xml"/><Relationship Id="rId1" Type="http://schemas.openxmlformats.org/officeDocument/2006/relationships/slideLayout" Target="../slideLayouts/slideLayout12.xml"/></Relationships>
</file>

<file path=ppt/slides/_rels/slide2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6.xml"/><Relationship Id="rId1" Type="http://schemas.openxmlformats.org/officeDocument/2006/relationships/slideLayout" Target="../slideLayouts/slideLayout12.xml"/></Relationships>
</file>

<file path=ppt/slides/_rels/slide2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7.xml"/><Relationship Id="rId1" Type="http://schemas.openxmlformats.org/officeDocument/2006/relationships/slideLayout" Target="../slideLayouts/slideLayout12.xml"/></Relationships>
</file>

<file path=ppt/slides/_rels/slide2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15.png"/></Relationships>
</file>

<file path=ppt/slides/_rels/slide2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9.xml"/><Relationship Id="rId1" Type="http://schemas.openxmlformats.org/officeDocument/2006/relationships/slideLayout" Target="../slideLayouts/slideLayout12.xml"/></Relationships>
</file>

<file path=ppt/slides/_rels/slide2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0.xml"/><Relationship Id="rId1" Type="http://schemas.openxmlformats.org/officeDocument/2006/relationships/slideLayout" Target="../slideLayouts/slideLayout12.xml"/></Relationships>
</file>

<file path=ppt/slides/_rels/slide2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1.xml"/><Relationship Id="rId1" Type="http://schemas.openxmlformats.org/officeDocument/2006/relationships/slideLayout" Target="../slideLayouts/slideLayout12.xml"/></Relationships>
</file>

<file path=ppt/slides/_rels/slide2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2.xml"/><Relationship Id="rId1" Type="http://schemas.openxmlformats.org/officeDocument/2006/relationships/slideLayout" Target="../slideLayouts/slideLayout12.xml"/></Relationships>
</file>

<file path=ppt/slides/_rels/slide2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3.xml"/><Relationship Id="rId1" Type="http://schemas.openxmlformats.org/officeDocument/2006/relationships/slideLayout" Target="../slideLayouts/slideLayout12.xml"/><Relationship Id="rId4" Type="http://schemas.openxmlformats.org/officeDocument/2006/relationships/image" Target="../media/image129.jpg"/></Relationships>
</file>

<file path=ppt/slides/_rels/slide2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2.jpg"/><Relationship Id="rId2" Type="http://schemas.openxmlformats.org/officeDocument/2006/relationships/notesSlide" Target="../notesSlides/notesSlide204.xml"/><Relationship Id="rId1" Type="http://schemas.openxmlformats.org/officeDocument/2006/relationships/slideLayout" Target="../slideLayouts/slideLayout12.xml"/><Relationship Id="rId6" Type="http://schemas.openxmlformats.org/officeDocument/2006/relationships/image" Target="../media/image131.png"/><Relationship Id="rId5" Type="http://schemas.openxmlformats.org/officeDocument/2006/relationships/image" Target="../media/image130.jpeg"/><Relationship Id="rId4" Type="http://schemas.openxmlformats.org/officeDocument/2006/relationships/image" Target="../media/image43.png"/></Relationships>
</file>

<file path=ppt/slides/_rels/slide2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5.xml"/><Relationship Id="rId1" Type="http://schemas.openxmlformats.org/officeDocument/2006/relationships/slideLayout" Target="../slideLayouts/slideLayout12.xml"/><Relationship Id="rId5" Type="http://schemas.openxmlformats.org/officeDocument/2006/relationships/image" Target="../media/image55.jpg"/><Relationship Id="rId4" Type="http://schemas.openxmlformats.org/officeDocument/2006/relationships/image" Target="../media/image132.jpg"/></Relationships>
</file>

<file path=ppt/slides/_rels/slide2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6.xml"/><Relationship Id="rId1" Type="http://schemas.openxmlformats.org/officeDocument/2006/relationships/slideLayout" Target="../slideLayouts/slideLayout12.xml"/></Relationships>
</file>

<file path=ppt/slides/_rels/slide2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17.JPG"/><Relationship Id="rId5" Type="http://schemas.openxmlformats.org/officeDocument/2006/relationships/image" Target="../media/image5.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20.JPG"/><Relationship Id="rId5" Type="http://schemas.openxmlformats.org/officeDocument/2006/relationships/image" Target="../media/image5.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22.JPG"/><Relationship Id="rId5" Type="http://schemas.openxmlformats.org/officeDocument/2006/relationships/image" Target="../media/image5.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24.JPG"/><Relationship Id="rId5" Type="http://schemas.openxmlformats.org/officeDocument/2006/relationships/image" Target="../media/image5.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26.JPG"/><Relationship Id="rId5" Type="http://schemas.openxmlformats.org/officeDocument/2006/relationships/image" Target="../media/image5.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29.JPG"/><Relationship Id="rId5" Type="http://schemas.openxmlformats.org/officeDocument/2006/relationships/image" Target="../media/image5.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2.xml"/><Relationship Id="rId5" Type="http://schemas.openxmlformats.org/officeDocument/2006/relationships/image" Target="../media/image32.jpg"/><Relationship Id="rId4" Type="http://schemas.openxmlformats.org/officeDocument/2006/relationships/image" Target="../media/image31.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45.gif"/><Relationship Id="rId3" Type="http://schemas.openxmlformats.org/officeDocument/2006/relationships/image" Target="../media/image1.png"/><Relationship Id="rId7"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6.jpe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55.jpg"/><Relationship Id="rId5" Type="http://schemas.openxmlformats.org/officeDocument/2006/relationships/image" Target="../media/image54.jpeg"/><Relationship Id="rId4" Type="http://schemas.openxmlformats.org/officeDocument/2006/relationships/image" Target="../media/image53.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9.jpg"/><Relationship Id="rId4" Type="http://schemas.openxmlformats.org/officeDocument/2006/relationships/image" Target="../media/image58.jp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2.jp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63.jp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3.jp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2.xml"/><Relationship Id="rId5" Type="http://schemas.openxmlformats.org/officeDocument/2006/relationships/image" Target="../media/image66.png"/><Relationship Id="rId4" Type="http://schemas.openxmlformats.org/officeDocument/2006/relationships/image" Target="../media/image63.jp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63.jp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12.xml"/><Relationship Id="rId4" Type="http://schemas.openxmlformats.org/officeDocument/2006/relationships/image" Target="../media/image17.JP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2.xml"/><Relationship Id="rId4" Type="http://schemas.openxmlformats.org/officeDocument/2006/relationships/image" Target="../media/image17.JPG"/></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image" Target="../media/image63.jp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3.jpg"/></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12.xml"/><Relationship Id="rId6" Type="http://schemas.openxmlformats.org/officeDocument/2006/relationships/image" Target="../media/image75.jpg"/><Relationship Id="rId5" Type="http://schemas.openxmlformats.org/officeDocument/2006/relationships/image" Target="../media/image74.jpg"/><Relationship Id="rId4" Type="http://schemas.openxmlformats.org/officeDocument/2006/relationships/image" Target="../media/image73.jpg"/></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9.png"/><Relationship Id="rId2" Type="http://schemas.openxmlformats.org/officeDocument/2006/relationships/notesSlide" Target="../notesSlides/notesSlide84.xml"/><Relationship Id="rId1" Type="http://schemas.openxmlformats.org/officeDocument/2006/relationships/slideLayout" Target="../slideLayouts/slideLayout1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12.xml"/><Relationship Id="rId4" Type="http://schemas.openxmlformats.org/officeDocument/2006/relationships/image" Target="../media/image80.png"/></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12.xml"/><Relationship Id="rId4" Type="http://schemas.openxmlformats.org/officeDocument/2006/relationships/image" Target="../media/image81.png"/></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12.xml"/><Relationship Id="rId4" Type="http://schemas.openxmlformats.org/officeDocument/2006/relationships/image" Target="../media/image82.png"/></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12.xml"/><Relationship Id="rId5" Type="http://schemas.openxmlformats.org/officeDocument/2006/relationships/image" Target="../media/image84.png"/><Relationship Id="rId4" Type="http://schemas.openxmlformats.org/officeDocument/2006/relationships/image" Target="../media/image83.png"/></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12.xml"/><Relationship Id="rId4" Type="http://schemas.openxmlformats.org/officeDocument/2006/relationships/image" Target="../media/image8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43"/>
          <p:cNvSpPr txBox="1">
            <a:spLocks noGrp="1"/>
          </p:cNvSpPr>
          <p:nvPr>
            <p:ph type="ctrTitle"/>
          </p:nvPr>
        </p:nvSpPr>
        <p:spPr>
          <a:prstGeom prst="rect">
            <a:avLst/>
          </a:prstGeom>
        </p:spPr>
        <p:txBody>
          <a:bodyPr lIns="91425" tIns="91425" rIns="91425" bIns="91425" anchor="b" anchorCtr="0">
            <a:noAutofit/>
          </a:bodyPr>
          <a:lstStyle/>
          <a:p>
            <a:r>
              <a:rPr lang="en-US" b="1" dirty="0">
                <a:solidFill>
                  <a:srgbClr val="00B050"/>
                </a:solidFill>
              </a:rPr>
              <a:t>Health Support Tracking System</a:t>
            </a:r>
            <a:endParaRPr lang="en" b="1" dirty="0">
              <a:solidFill>
                <a:srgbClr val="00B050"/>
              </a:solidFill>
            </a:endParaRPr>
          </a:p>
        </p:txBody>
      </p:sp>
      <p:sp>
        <p:nvSpPr>
          <p:cNvPr id="46" name="Shape 46"/>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a:t>
            </a:fld>
            <a:endParaRPr lang="en"/>
          </a:p>
        </p:txBody>
      </p:sp>
      <p:sp>
        <p:nvSpPr>
          <p:cNvPr id="44" name="Shape 44"/>
          <p:cNvSpPr txBox="1"/>
          <p:nvPr/>
        </p:nvSpPr>
        <p:spPr>
          <a:xfrm>
            <a:off x="330150" y="4836025"/>
            <a:ext cx="5708699" cy="1625400"/>
          </a:xfrm>
          <a:prstGeom prst="rect">
            <a:avLst/>
          </a:prstGeom>
          <a:noFill/>
          <a:ln>
            <a:noFill/>
          </a:ln>
        </p:spPr>
        <p:txBody>
          <a:bodyPr lIns="91425" tIns="91425" rIns="91425" bIns="91425" anchor="t" anchorCtr="0">
            <a:noAutofit/>
          </a:bodyPr>
          <a:lstStyle/>
          <a:p>
            <a:pPr marL="457200" lvl="0" indent="-342900" rtl="0">
              <a:spcBef>
                <a:spcPts val="0"/>
              </a:spcBef>
              <a:buClr>
                <a:schemeClr val="dk2"/>
              </a:buClr>
              <a:buSzPct val="100000"/>
              <a:buChar char="-"/>
            </a:pPr>
            <a:r>
              <a:rPr lang="en" sz="1800" dirty="0" smtClean="0">
                <a:solidFill>
                  <a:schemeClr val="dk2"/>
                </a:solidFill>
              </a:rPr>
              <a:t>Hà Kim Quy – SE61160 </a:t>
            </a:r>
            <a:r>
              <a:rPr lang="en" sz="1800" dirty="0">
                <a:solidFill>
                  <a:schemeClr val="dk2"/>
                </a:solidFill>
              </a:rPr>
              <a:t>– Team Leader</a:t>
            </a:r>
          </a:p>
          <a:p>
            <a:pPr marL="457200" lvl="0" indent="-342900" rtl="0">
              <a:spcBef>
                <a:spcPts val="0"/>
              </a:spcBef>
              <a:buClr>
                <a:schemeClr val="dk2"/>
              </a:buClr>
              <a:buSzPct val="100000"/>
              <a:buChar char="-"/>
            </a:pPr>
            <a:r>
              <a:rPr lang="en" sz="1800" dirty="0" smtClean="0">
                <a:solidFill>
                  <a:schemeClr val="dk2"/>
                </a:solidFill>
              </a:rPr>
              <a:t>Trần Đăng Quân </a:t>
            </a:r>
            <a:r>
              <a:rPr lang="en" sz="1800" dirty="0">
                <a:solidFill>
                  <a:schemeClr val="dk2"/>
                </a:solidFill>
              </a:rPr>
              <a:t>– SE60749</a:t>
            </a:r>
          </a:p>
          <a:p>
            <a:pPr marL="457200" lvl="0" indent="-342900" rtl="0">
              <a:spcBef>
                <a:spcPts val="0"/>
              </a:spcBef>
              <a:buClr>
                <a:schemeClr val="dk2"/>
              </a:buClr>
              <a:buSzPct val="100000"/>
              <a:buChar char="-"/>
            </a:pPr>
            <a:r>
              <a:rPr lang="en" sz="1800" dirty="0" smtClean="0">
                <a:solidFill>
                  <a:schemeClr val="dk2"/>
                </a:solidFill>
              </a:rPr>
              <a:t>Man Huỳnh Khương </a:t>
            </a:r>
            <a:r>
              <a:rPr lang="en" sz="1800" dirty="0">
                <a:solidFill>
                  <a:schemeClr val="dk2"/>
                </a:solidFill>
              </a:rPr>
              <a:t>– </a:t>
            </a:r>
            <a:r>
              <a:rPr lang="en" sz="1800" dirty="0" smtClean="0">
                <a:solidFill>
                  <a:schemeClr val="dk2"/>
                </a:solidFill>
              </a:rPr>
              <a:t>SE60746</a:t>
            </a:r>
            <a:endParaRPr lang="en" sz="1800" dirty="0">
              <a:solidFill>
                <a:schemeClr val="dk2"/>
              </a:solidFill>
            </a:endParaRPr>
          </a:p>
        </p:txBody>
      </p:sp>
      <p:sp>
        <p:nvSpPr>
          <p:cNvPr id="45" name="Shape 45"/>
          <p:cNvSpPr txBox="1"/>
          <p:nvPr/>
        </p:nvSpPr>
        <p:spPr>
          <a:xfrm>
            <a:off x="5927600" y="4836025"/>
            <a:ext cx="3151500" cy="2022000"/>
          </a:xfrm>
          <a:prstGeom prst="rect">
            <a:avLst/>
          </a:prstGeom>
          <a:noFill/>
          <a:ln>
            <a:noFill/>
          </a:ln>
        </p:spPr>
        <p:txBody>
          <a:bodyPr lIns="91425" tIns="91425" rIns="91425" bIns="91425" anchor="t" anchorCtr="0">
            <a:noAutofit/>
          </a:bodyPr>
          <a:lstStyle/>
          <a:p>
            <a:pPr lvl="0" rtl="0">
              <a:spcBef>
                <a:spcPts val="0"/>
              </a:spcBef>
              <a:buNone/>
            </a:pPr>
            <a:r>
              <a:rPr lang="en" sz="2000">
                <a:solidFill>
                  <a:schemeClr val="dk2"/>
                </a:solidFill>
              </a:rPr>
              <a:t>Supervisor:</a:t>
            </a:r>
          </a:p>
          <a:p>
            <a:pPr lvl="0" rtl="0">
              <a:spcBef>
                <a:spcPts val="0"/>
              </a:spcBef>
              <a:buNone/>
            </a:pPr>
            <a:r>
              <a:rPr lang="en" sz="2000">
                <a:solidFill>
                  <a:schemeClr val="dk2"/>
                </a:solidFill>
              </a:rPr>
              <a:t>Mr. Kiều Trọng Khánh</a:t>
            </a: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8194" name="Picture 2" descr="https://documents.lucidchart.com/documents/da8ed6fb-f8f6-47be-bab8-d6c441cf30e2/pages/0_0?a=623&amp;x=5&amp;y=75&amp;w=1210&amp;h=550&amp;store=1&amp;accept=image%2F*&amp;auth=LCA%20a1c345156fa6fa536d54a08e953a10cc3ddc0001-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4206"/>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3240848"/>
      </p:ext>
    </p:extLst>
  </p:cSld>
  <p:clrMapOvr>
    <a:masterClrMapping/>
  </p:clrMapOvr>
  <p:transition spd="slow">
    <p:cut/>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100</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grpSp>
        <p:nvGrpSpPr>
          <p:cNvPr id="25" name="Shape 309"/>
          <p:cNvGrpSpPr/>
          <p:nvPr/>
        </p:nvGrpSpPr>
        <p:grpSpPr>
          <a:xfrm>
            <a:off x="609600" y="1692274"/>
            <a:ext cx="1814399" cy="1383624"/>
            <a:chOff x="4336150" y="2394850"/>
            <a:chExt cx="1814399" cy="1383624"/>
          </a:xfrm>
        </p:grpSpPr>
        <p:sp>
          <p:nvSpPr>
            <p:cNvPr id="2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br>
                <a:rPr lang="en" dirty="0" smtClean="0"/>
              </a:br>
              <a:r>
                <a:rPr lang="en" dirty="0" smtClean="0">
                  <a:solidFill>
                    <a:schemeClr val="tx1"/>
                  </a:solidFill>
                </a:rPr>
                <a:t>phaseOrder</a:t>
              </a:r>
              <a:endParaRPr lang="en" dirty="0">
                <a:solidFill>
                  <a:schemeClr val="tx1"/>
                </a:solidFill>
              </a:endParaRPr>
            </a:p>
            <a:p>
              <a:pPr lvl="0" rtl="0">
                <a:spcBef>
                  <a:spcPts val="0"/>
                </a:spcBef>
                <a:buNone/>
              </a:pPr>
              <a:endParaRPr lang="en" dirty="0"/>
            </a:p>
          </p:txBody>
        </p:sp>
        <p:sp>
          <p:nvSpPr>
            <p:cNvPr id="2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sp>
        <p:nvSpPr>
          <p:cNvPr id="28" name="TextBox 27"/>
          <p:cNvSpPr txBox="1"/>
          <p:nvPr/>
        </p:nvSpPr>
        <p:spPr>
          <a:xfrm>
            <a:off x="2547985" y="1933020"/>
            <a:ext cx="3770584" cy="584775"/>
          </a:xfrm>
          <a:prstGeom prst="rect">
            <a:avLst/>
          </a:prstGeom>
          <a:noFill/>
        </p:spPr>
        <p:txBody>
          <a:bodyPr wrap="none" rtlCol="0">
            <a:spAutoFit/>
          </a:bodyPr>
          <a:lstStyle/>
          <a:p>
            <a:r>
              <a:rPr lang="en-US" sz="3200" b="1" dirty="0" smtClean="0"/>
              <a:t>Treating days = 30</a:t>
            </a:r>
            <a:endParaRPr lang="en-US" sz="3200" b="1" dirty="0"/>
          </a:p>
        </p:txBody>
      </p:sp>
      <p:graphicFrame>
        <p:nvGraphicFramePr>
          <p:cNvPr id="6" name="Table 5"/>
          <p:cNvGraphicFramePr>
            <a:graphicFrameLocks noGrp="1"/>
          </p:cNvGraphicFramePr>
          <p:nvPr>
            <p:extLst/>
          </p:nvPr>
        </p:nvGraphicFramePr>
        <p:xfrm>
          <a:off x="1339591" y="3327730"/>
          <a:ext cx="6096000" cy="185420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algn="ctr"/>
                      <a:r>
                        <a:rPr lang="en-US" dirty="0" smtClean="0"/>
                        <a:t>Phase order</a:t>
                      </a:r>
                      <a:endParaRPr lang="en-US" dirty="0"/>
                    </a:p>
                  </a:txBody>
                  <a:tcPr/>
                </a:tc>
                <a:tc>
                  <a:txBody>
                    <a:bodyPr/>
                    <a:lstStyle/>
                    <a:p>
                      <a:pPr algn="ctr"/>
                      <a:r>
                        <a:rPr lang="en-US" dirty="0" smtClean="0"/>
                        <a:t>Number of day</a:t>
                      </a:r>
                      <a:endParaRPr lang="en-US" dirty="0"/>
                    </a:p>
                  </a:txBody>
                  <a:tcPr/>
                </a:tc>
                <a:tc>
                  <a:txBody>
                    <a:bodyPr/>
                    <a:lstStyle/>
                    <a:p>
                      <a:pPr algn="ctr"/>
                      <a:r>
                        <a:rPr lang="en-US" dirty="0" smtClean="0"/>
                        <a:t>Total</a:t>
                      </a:r>
                      <a:r>
                        <a:rPr lang="en-US" baseline="0" dirty="0" smtClean="0"/>
                        <a:t> day</a:t>
                      </a:r>
                      <a:endParaRPr lang="en-US" dirty="0"/>
                    </a:p>
                  </a:txBody>
                  <a:tcPr/>
                </a:tc>
              </a:tr>
              <a:tr h="370840">
                <a:tc>
                  <a:txBody>
                    <a:bodyPr/>
                    <a:lstStyle/>
                    <a:p>
                      <a:pPr algn="ctr"/>
                      <a:r>
                        <a:rPr lang="en-US" dirty="0" smtClean="0"/>
                        <a:t>1</a:t>
                      </a:r>
                      <a:endParaRPr lang="en-US" dirty="0"/>
                    </a:p>
                  </a:txBody>
                  <a:tcPr/>
                </a:tc>
                <a:tc>
                  <a:txBody>
                    <a:bodyPr/>
                    <a:lstStyle/>
                    <a:p>
                      <a:pPr algn="ctr"/>
                      <a:r>
                        <a:rPr lang="en-US" dirty="0" smtClean="0"/>
                        <a:t>15</a:t>
                      </a:r>
                      <a:endParaRPr lang="en-US" dirty="0"/>
                    </a:p>
                  </a:txBody>
                  <a:tcPr/>
                </a:tc>
                <a:tc>
                  <a:txBody>
                    <a:bodyPr/>
                    <a:lstStyle/>
                    <a:p>
                      <a:pPr algn="ctr"/>
                      <a:r>
                        <a:rPr lang="en-US" dirty="0" smtClean="0"/>
                        <a:t>15</a:t>
                      </a:r>
                      <a:endParaRPr lang="en-US" dirty="0"/>
                    </a:p>
                  </a:txBody>
                  <a:tcPr/>
                </a:tc>
              </a:tr>
              <a:tr h="370840">
                <a:tc>
                  <a:txBody>
                    <a:bodyPr/>
                    <a:lstStyle/>
                    <a:p>
                      <a:pPr algn="ctr"/>
                      <a:r>
                        <a:rPr lang="en-US" dirty="0" smtClean="0"/>
                        <a:t>2</a:t>
                      </a:r>
                      <a:endParaRPr lang="en-US" dirty="0"/>
                    </a:p>
                  </a:txBody>
                  <a:tcPr/>
                </a:tc>
                <a:tc>
                  <a:txBody>
                    <a:bodyPr/>
                    <a:lstStyle/>
                    <a:p>
                      <a:pPr algn="ctr"/>
                      <a:r>
                        <a:rPr lang="en-US" dirty="0" smtClean="0"/>
                        <a:t>20</a:t>
                      </a:r>
                      <a:endParaRPr lang="en-US" dirty="0"/>
                    </a:p>
                  </a:txBody>
                  <a:tcPr/>
                </a:tc>
                <a:tc>
                  <a:txBody>
                    <a:bodyPr/>
                    <a:lstStyle/>
                    <a:p>
                      <a:pPr algn="ctr"/>
                      <a:r>
                        <a:rPr lang="en-US" dirty="0" smtClean="0"/>
                        <a:t>45</a:t>
                      </a:r>
                      <a:endParaRPr lang="en-US" dirty="0"/>
                    </a:p>
                  </a:txBody>
                  <a:tcPr/>
                </a:tc>
              </a:tr>
              <a:tr h="370840">
                <a:tc>
                  <a:txBody>
                    <a:bodyPr/>
                    <a:lstStyle/>
                    <a:p>
                      <a:pPr algn="ctr"/>
                      <a:r>
                        <a:rPr lang="en-US" dirty="0" smtClean="0"/>
                        <a:t>3</a:t>
                      </a:r>
                      <a:endParaRPr lang="en-US" dirty="0"/>
                    </a:p>
                  </a:txBody>
                  <a:tcPr/>
                </a:tc>
                <a:tc>
                  <a:txBody>
                    <a:bodyPr/>
                    <a:lstStyle/>
                    <a:p>
                      <a:pPr algn="ctr"/>
                      <a:r>
                        <a:rPr lang="en-US" dirty="0" smtClean="0"/>
                        <a:t>15</a:t>
                      </a:r>
                      <a:endParaRPr lang="en-US" dirty="0"/>
                    </a:p>
                  </a:txBody>
                  <a:tcPr/>
                </a:tc>
                <a:tc>
                  <a:txBody>
                    <a:bodyPr/>
                    <a:lstStyle/>
                    <a:p>
                      <a:pPr algn="ctr"/>
                      <a:r>
                        <a:rPr lang="en-US" dirty="0" smtClean="0"/>
                        <a:t>60</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t>15</a:t>
                      </a:r>
                      <a:endParaRPr lang="en-US" dirty="0"/>
                    </a:p>
                  </a:txBody>
                  <a:tcPr/>
                </a:tc>
                <a:tc>
                  <a:txBody>
                    <a:bodyPr/>
                    <a:lstStyle/>
                    <a:p>
                      <a:pPr algn="ctr"/>
                      <a:r>
                        <a:rPr lang="en-US" dirty="0" smtClean="0"/>
                        <a:t>75</a:t>
                      </a:r>
                      <a:endParaRPr lang="en-US" dirty="0"/>
                    </a:p>
                  </a:txBody>
                  <a:tcPr/>
                </a:tc>
              </a:tr>
            </a:tbl>
          </a:graphicData>
        </a:graphic>
      </p:graphicFrame>
      <p:sp>
        <p:nvSpPr>
          <p:cNvPr id="12" name="TextBox 11"/>
          <p:cNvSpPr txBox="1"/>
          <p:nvPr/>
        </p:nvSpPr>
        <p:spPr>
          <a:xfrm>
            <a:off x="422329" y="5373524"/>
            <a:ext cx="7959671" cy="1100158"/>
          </a:xfrm>
          <a:prstGeom prst="rect">
            <a:avLst/>
          </a:prstGeom>
          <a:noFill/>
        </p:spPr>
        <p:txBody>
          <a:bodyPr wrap="square" rtlCol="0">
            <a:spAutoFit/>
          </a:bodyPr>
          <a:lstStyle/>
          <a:p>
            <a:r>
              <a:rPr lang="en-US" sz="3200" b="1" dirty="0" smtClean="0"/>
              <a:t>Rule: Get phase has total day nearly equal or greater than treating date</a:t>
            </a:r>
            <a:endParaRPr lang="en-US" sz="3200" b="1" dirty="0"/>
          </a:p>
        </p:txBody>
      </p:sp>
    </p:spTree>
    <p:extLst>
      <p:ext uri="{BB962C8B-B14F-4D97-AF65-F5344CB8AC3E}">
        <p14:creationId xmlns:p14="http://schemas.microsoft.com/office/powerpoint/2010/main" val="137783204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101</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3" name="Picture 2"/>
          <p:cNvPicPr>
            <a:picLocks noChangeAspect="1"/>
          </p:cNvPicPr>
          <p:nvPr/>
        </p:nvPicPr>
        <p:blipFill>
          <a:blip r:embed="rId4"/>
          <a:stretch>
            <a:fillRect/>
          </a:stretch>
        </p:blipFill>
        <p:spPr>
          <a:xfrm>
            <a:off x="-23238" y="967095"/>
            <a:ext cx="9190476" cy="4923809"/>
          </a:xfrm>
          <a:prstGeom prst="rect">
            <a:avLst/>
          </a:prstGeom>
        </p:spPr>
      </p:pic>
    </p:spTree>
    <p:extLst>
      <p:ext uri="{BB962C8B-B14F-4D97-AF65-F5344CB8AC3E}">
        <p14:creationId xmlns:p14="http://schemas.microsoft.com/office/powerpoint/2010/main" val="290328810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102</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stretch>
            <a:fillRect/>
          </a:stretch>
        </p:blipFill>
        <p:spPr>
          <a:xfrm>
            <a:off x="-47048" y="1219200"/>
            <a:ext cx="9238095" cy="5019048"/>
          </a:xfrm>
          <a:prstGeom prst="rect">
            <a:avLst/>
          </a:prstGeom>
        </p:spPr>
      </p:pic>
    </p:spTree>
    <p:extLst>
      <p:ext uri="{BB962C8B-B14F-4D97-AF65-F5344CB8AC3E}">
        <p14:creationId xmlns:p14="http://schemas.microsoft.com/office/powerpoint/2010/main" val="31539770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103</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grpSp>
        <p:nvGrpSpPr>
          <p:cNvPr id="25" name="Shape 309"/>
          <p:cNvGrpSpPr/>
          <p:nvPr/>
        </p:nvGrpSpPr>
        <p:grpSpPr>
          <a:xfrm>
            <a:off x="609600" y="1692274"/>
            <a:ext cx="1814399" cy="1383624"/>
            <a:chOff x="4336150" y="2394850"/>
            <a:chExt cx="1814399" cy="1383624"/>
          </a:xfrm>
        </p:grpSpPr>
        <p:sp>
          <p:nvSpPr>
            <p:cNvPr id="2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br>
                <a:rPr lang="en" dirty="0" smtClean="0"/>
              </a:br>
              <a:r>
                <a:rPr lang="en" dirty="0" smtClean="0">
                  <a:solidFill>
                    <a:schemeClr val="tx1"/>
                  </a:solidFill>
                </a:rPr>
                <a:t>phaseOrder</a:t>
              </a:r>
              <a:endParaRPr lang="en" dirty="0">
                <a:solidFill>
                  <a:schemeClr val="tx1"/>
                </a:solidFill>
              </a:endParaRPr>
            </a:p>
            <a:p>
              <a:pPr lvl="0" rtl="0">
                <a:spcBef>
                  <a:spcPts val="0"/>
                </a:spcBef>
                <a:buNone/>
              </a:pPr>
              <a:endParaRPr lang="en" dirty="0"/>
            </a:p>
          </p:txBody>
        </p:sp>
        <p:sp>
          <p:nvSpPr>
            <p:cNvPr id="2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sp>
        <p:nvSpPr>
          <p:cNvPr id="28" name="TextBox 27"/>
          <p:cNvSpPr txBox="1"/>
          <p:nvPr/>
        </p:nvSpPr>
        <p:spPr>
          <a:xfrm>
            <a:off x="2547985" y="1933020"/>
            <a:ext cx="3770584" cy="584775"/>
          </a:xfrm>
          <a:prstGeom prst="rect">
            <a:avLst/>
          </a:prstGeom>
          <a:noFill/>
        </p:spPr>
        <p:txBody>
          <a:bodyPr wrap="none" rtlCol="0">
            <a:spAutoFit/>
          </a:bodyPr>
          <a:lstStyle/>
          <a:p>
            <a:r>
              <a:rPr lang="en-US" sz="3200" b="1" dirty="0" smtClean="0"/>
              <a:t>Treating days = 30</a:t>
            </a:r>
            <a:endParaRPr lang="en-US" sz="3200" b="1" dirty="0"/>
          </a:p>
        </p:txBody>
      </p:sp>
      <p:sp>
        <p:nvSpPr>
          <p:cNvPr id="12" name="TextBox 11"/>
          <p:cNvSpPr txBox="1"/>
          <p:nvPr/>
        </p:nvSpPr>
        <p:spPr>
          <a:xfrm>
            <a:off x="422329" y="5373524"/>
            <a:ext cx="7959671" cy="1100158"/>
          </a:xfrm>
          <a:prstGeom prst="rect">
            <a:avLst/>
          </a:prstGeom>
          <a:noFill/>
        </p:spPr>
        <p:txBody>
          <a:bodyPr wrap="square" rtlCol="0">
            <a:spAutoFit/>
          </a:bodyPr>
          <a:lstStyle/>
          <a:p>
            <a:r>
              <a:rPr lang="en-US" sz="3200" b="1" dirty="0" smtClean="0"/>
              <a:t>Rule: Get phase has total day nearly equal or greater than treating date</a:t>
            </a:r>
            <a:endParaRPr lang="en-US" sz="3200" b="1" dirty="0"/>
          </a:p>
        </p:txBody>
      </p:sp>
      <p:graphicFrame>
        <p:nvGraphicFramePr>
          <p:cNvPr id="13" name="Table 12"/>
          <p:cNvGraphicFramePr>
            <a:graphicFrameLocks noGrp="1"/>
          </p:cNvGraphicFramePr>
          <p:nvPr>
            <p:extLst/>
          </p:nvPr>
        </p:nvGraphicFramePr>
        <p:xfrm>
          <a:off x="1339591" y="3327730"/>
          <a:ext cx="6096000" cy="185420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algn="ctr"/>
                      <a:r>
                        <a:rPr lang="en-US" dirty="0" smtClean="0"/>
                        <a:t>Phase order</a:t>
                      </a:r>
                      <a:endParaRPr lang="en-US" dirty="0"/>
                    </a:p>
                  </a:txBody>
                  <a:tcPr/>
                </a:tc>
                <a:tc>
                  <a:txBody>
                    <a:bodyPr/>
                    <a:lstStyle/>
                    <a:p>
                      <a:pPr algn="ctr"/>
                      <a:r>
                        <a:rPr lang="en-US" dirty="0" smtClean="0"/>
                        <a:t>Number of day</a:t>
                      </a:r>
                      <a:endParaRPr lang="en-US" dirty="0"/>
                    </a:p>
                  </a:txBody>
                  <a:tcPr/>
                </a:tc>
                <a:tc>
                  <a:txBody>
                    <a:bodyPr/>
                    <a:lstStyle/>
                    <a:p>
                      <a:pPr algn="ctr"/>
                      <a:r>
                        <a:rPr lang="en-US" dirty="0" smtClean="0"/>
                        <a:t>Total</a:t>
                      </a:r>
                      <a:r>
                        <a:rPr lang="en-US" baseline="0" dirty="0" smtClean="0"/>
                        <a:t> day</a:t>
                      </a:r>
                      <a:endParaRPr lang="en-US" dirty="0"/>
                    </a:p>
                  </a:txBody>
                  <a:tcPr/>
                </a:tc>
              </a:tr>
              <a:tr h="370840">
                <a:tc>
                  <a:txBody>
                    <a:bodyPr/>
                    <a:lstStyle/>
                    <a:p>
                      <a:pPr algn="ctr"/>
                      <a:r>
                        <a:rPr lang="en-US" dirty="0" smtClean="0"/>
                        <a:t>1</a:t>
                      </a:r>
                      <a:endParaRPr lang="en-US" dirty="0"/>
                    </a:p>
                  </a:txBody>
                  <a:tcPr/>
                </a:tc>
                <a:tc>
                  <a:txBody>
                    <a:bodyPr/>
                    <a:lstStyle/>
                    <a:p>
                      <a:pPr algn="ctr"/>
                      <a:r>
                        <a:rPr lang="en-US" dirty="0" smtClean="0"/>
                        <a:t>15</a:t>
                      </a:r>
                      <a:endParaRPr lang="en-US" dirty="0"/>
                    </a:p>
                  </a:txBody>
                  <a:tcPr/>
                </a:tc>
                <a:tc>
                  <a:txBody>
                    <a:bodyPr/>
                    <a:lstStyle/>
                    <a:p>
                      <a:pPr algn="ctr"/>
                      <a:r>
                        <a:rPr lang="en-US" dirty="0" smtClean="0"/>
                        <a:t>15</a:t>
                      </a:r>
                      <a:endParaRPr lang="en-US" dirty="0"/>
                    </a:p>
                  </a:txBody>
                  <a:tcPr/>
                </a:tc>
              </a:tr>
              <a:tr h="370840">
                <a:tc>
                  <a:txBody>
                    <a:bodyPr/>
                    <a:lstStyle/>
                    <a:p>
                      <a:pPr algn="ctr"/>
                      <a:r>
                        <a:rPr lang="en-US" dirty="0" smtClean="0"/>
                        <a:t>2</a:t>
                      </a:r>
                      <a:endParaRPr lang="en-US" dirty="0"/>
                    </a:p>
                  </a:txBody>
                  <a:tcPr>
                    <a:solidFill>
                      <a:srgbClr val="FFFF00"/>
                    </a:solidFill>
                  </a:tcPr>
                </a:tc>
                <a:tc>
                  <a:txBody>
                    <a:bodyPr/>
                    <a:lstStyle/>
                    <a:p>
                      <a:pPr algn="ctr"/>
                      <a:r>
                        <a:rPr lang="en-US" dirty="0" smtClean="0"/>
                        <a:t>20</a:t>
                      </a:r>
                      <a:endParaRPr lang="en-US" dirty="0"/>
                    </a:p>
                  </a:txBody>
                  <a:tcPr>
                    <a:solidFill>
                      <a:srgbClr val="FFFF00"/>
                    </a:solidFill>
                  </a:tcPr>
                </a:tc>
                <a:tc>
                  <a:txBody>
                    <a:bodyPr/>
                    <a:lstStyle/>
                    <a:p>
                      <a:pPr algn="ctr"/>
                      <a:r>
                        <a:rPr lang="en-US" dirty="0" smtClean="0"/>
                        <a:t>45</a:t>
                      </a:r>
                      <a:endParaRPr lang="en-US" dirty="0"/>
                    </a:p>
                  </a:txBody>
                  <a:tcPr>
                    <a:solidFill>
                      <a:srgbClr val="FFFF00"/>
                    </a:solidFill>
                  </a:tcPr>
                </a:tc>
              </a:tr>
              <a:tr h="370840">
                <a:tc>
                  <a:txBody>
                    <a:bodyPr/>
                    <a:lstStyle/>
                    <a:p>
                      <a:pPr algn="ctr"/>
                      <a:r>
                        <a:rPr lang="en-US" dirty="0" smtClean="0"/>
                        <a:t>3</a:t>
                      </a:r>
                      <a:endParaRPr lang="en-US" dirty="0"/>
                    </a:p>
                  </a:txBody>
                  <a:tcPr/>
                </a:tc>
                <a:tc>
                  <a:txBody>
                    <a:bodyPr/>
                    <a:lstStyle/>
                    <a:p>
                      <a:pPr algn="ctr"/>
                      <a:r>
                        <a:rPr lang="en-US" dirty="0" smtClean="0"/>
                        <a:t>15</a:t>
                      </a:r>
                      <a:endParaRPr lang="en-US" dirty="0"/>
                    </a:p>
                  </a:txBody>
                  <a:tcPr/>
                </a:tc>
                <a:tc>
                  <a:txBody>
                    <a:bodyPr/>
                    <a:lstStyle/>
                    <a:p>
                      <a:pPr algn="ctr"/>
                      <a:r>
                        <a:rPr lang="en-US" dirty="0" smtClean="0"/>
                        <a:t>60</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t>15</a:t>
                      </a:r>
                      <a:endParaRPr lang="en-US" dirty="0"/>
                    </a:p>
                  </a:txBody>
                  <a:tcPr/>
                </a:tc>
                <a:tc>
                  <a:txBody>
                    <a:bodyPr/>
                    <a:lstStyle/>
                    <a:p>
                      <a:pPr algn="ctr"/>
                      <a:r>
                        <a:rPr lang="en-US" dirty="0" smtClean="0"/>
                        <a:t>75</a:t>
                      </a:r>
                      <a:endParaRPr lang="en-US" dirty="0"/>
                    </a:p>
                  </a:txBody>
                  <a:tcPr/>
                </a:tc>
              </a:tr>
            </a:tbl>
          </a:graphicData>
        </a:graphic>
      </p:graphicFrame>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7498" y="3902680"/>
            <a:ext cx="630585" cy="630585"/>
          </a:xfrm>
          <a:prstGeom prst="rect">
            <a:avLst/>
          </a:prstGeom>
        </p:spPr>
      </p:pic>
    </p:spTree>
    <p:extLst>
      <p:ext uri="{BB962C8B-B14F-4D97-AF65-F5344CB8AC3E}">
        <p14:creationId xmlns:p14="http://schemas.microsoft.com/office/powerpoint/2010/main" val="101043080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104</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3" name="Picture 2"/>
          <p:cNvPicPr>
            <a:picLocks noChangeAspect="1"/>
          </p:cNvPicPr>
          <p:nvPr/>
        </p:nvPicPr>
        <p:blipFill>
          <a:blip r:embed="rId4"/>
          <a:stretch>
            <a:fillRect/>
          </a:stretch>
        </p:blipFill>
        <p:spPr>
          <a:xfrm>
            <a:off x="-132762" y="1371600"/>
            <a:ext cx="9409524" cy="4838095"/>
          </a:xfrm>
          <a:prstGeom prst="rect">
            <a:avLst/>
          </a:prstGeom>
        </p:spPr>
      </p:pic>
    </p:spTree>
    <p:extLst>
      <p:ext uri="{BB962C8B-B14F-4D97-AF65-F5344CB8AC3E}">
        <p14:creationId xmlns:p14="http://schemas.microsoft.com/office/powerpoint/2010/main" val="334353829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105</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131818" y="4191000"/>
            <a:ext cx="1345240" cy="584775"/>
          </a:xfrm>
          <a:prstGeom prst="rect">
            <a:avLst/>
          </a:prstGeom>
          <a:noFill/>
        </p:spPr>
        <p:txBody>
          <a:bodyPr wrap="none" rtlCol="0">
            <a:spAutoFit/>
          </a:bodyPr>
          <a:lstStyle/>
          <a:p>
            <a:r>
              <a:rPr lang="en-US" sz="3200" b="1" dirty="0" smtClean="0"/>
              <a:t>FAT-1</a:t>
            </a:r>
            <a:endParaRPr lang="en-US" sz="3200" b="1"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grpSp>
        <p:nvGrpSpPr>
          <p:cNvPr id="20" name="Shape 309"/>
          <p:cNvGrpSpPr/>
          <p:nvPr/>
        </p:nvGrpSpPr>
        <p:grpSpPr>
          <a:xfrm>
            <a:off x="5228454" y="4433673"/>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solidFill>
                    <a:schemeClr val="tx1"/>
                  </a:solidFill>
                </a:rPr>
                <a:t>fromDate</a:t>
              </a:r>
              <a:endParaRPr lang="en" dirty="0" smtClean="0">
                <a:solidFill>
                  <a:schemeClr val="tx1"/>
                </a:solidFill>
              </a:endParaRPr>
            </a:p>
            <a:p>
              <a:pPr rtl="0">
                <a:spcBef>
                  <a:spcPts val="0"/>
                </a:spcBef>
                <a:buNone/>
              </a:pPr>
              <a:r>
                <a:rPr lang="en" dirty="0" smtClean="0"/>
                <a:t>toDate</a:t>
              </a:r>
            </a:p>
            <a:p>
              <a:pPr rtl="0">
                <a:spcBef>
                  <a:spcPts val="0"/>
                </a:spcBef>
                <a:buNone/>
              </a:pPr>
              <a:r>
                <a:rPr lang="en-US" dirty="0" smtClean="0"/>
                <a:t>S</a:t>
              </a:r>
              <a:r>
                <a:rPr lang="en" dirty="0" smtClean="0"/>
                <a:t>tatus</a:t>
              </a:r>
            </a:p>
            <a:p>
              <a:pPr rtl="0">
                <a:spcBef>
                  <a:spcPts val="0"/>
                </a:spcBef>
                <a:buNone/>
              </a:pPr>
              <a:r>
                <a:rPr lang="en-US" dirty="0" smtClean="0">
                  <a:solidFill>
                    <a:srgbClr val="FF0000"/>
                  </a:solidFill>
                </a:rPr>
                <a:t>I</a:t>
              </a:r>
              <a:r>
                <a:rPr lang="en" dirty="0" smtClean="0">
                  <a:solidFill>
                    <a:srgbClr val="FF0000"/>
                  </a:solidFill>
                </a:rPr>
                <a:t>llness= FAT-2</a:t>
              </a:r>
              <a:endParaRPr lang="en" dirty="0">
                <a:solidFill>
                  <a:srgbClr val="FF0000"/>
                </a:solidFill>
              </a:endParaRPr>
            </a:p>
            <a:p>
              <a:pPr rtl="0">
                <a:spcBef>
                  <a:spcPts val="0"/>
                </a:spcBef>
                <a:buNone/>
              </a:pP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6147220" y="3474449"/>
            <a:ext cx="0" cy="959224"/>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189160" y="4749225"/>
            <a:ext cx="1345240" cy="584775"/>
          </a:xfrm>
          <a:prstGeom prst="rect">
            <a:avLst/>
          </a:prstGeom>
          <a:noFill/>
        </p:spPr>
        <p:txBody>
          <a:bodyPr wrap="none" rtlCol="0">
            <a:spAutoFit/>
          </a:bodyPr>
          <a:lstStyle/>
          <a:p>
            <a:r>
              <a:rPr lang="en-US" sz="3200" b="1" dirty="0" smtClean="0"/>
              <a:t>FAT-2</a:t>
            </a:r>
            <a:endParaRPr lang="en-US" sz="3200" b="1" dirty="0"/>
          </a:p>
        </p:txBody>
      </p:sp>
    </p:spTree>
    <p:extLst>
      <p:ext uri="{BB962C8B-B14F-4D97-AF65-F5344CB8AC3E}">
        <p14:creationId xmlns:p14="http://schemas.microsoft.com/office/powerpoint/2010/main" val="123558318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106</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902080"/>
            <a:ext cx="1746031" cy="1746031"/>
          </a:xfrm>
          <a:prstGeom prst="rect">
            <a:avLst/>
          </a:prstGeom>
        </p:spPr>
      </p:pic>
      <p:sp>
        <p:nvSpPr>
          <p:cNvPr id="18" name="TextBox 17"/>
          <p:cNvSpPr txBox="1"/>
          <p:nvPr/>
        </p:nvSpPr>
        <p:spPr>
          <a:xfrm>
            <a:off x="457200" y="5364073"/>
            <a:ext cx="8229599" cy="1077218"/>
          </a:xfrm>
          <a:prstGeom prst="rect">
            <a:avLst/>
          </a:prstGeom>
          <a:noFill/>
        </p:spPr>
        <p:txBody>
          <a:bodyPr wrap="square" rtlCol="0">
            <a:spAutoFit/>
          </a:bodyPr>
          <a:lstStyle/>
          <a:p>
            <a:r>
              <a:rPr lang="en-US" sz="3200" b="1" dirty="0" smtClean="0"/>
              <a:t>HSTS System: “Patient is fine with FAT-2, but he/she get new sick with FAT-1”</a:t>
            </a:r>
            <a:endParaRPr lang="en-US" sz="3200" b="1" dirty="0"/>
          </a:p>
        </p:txBody>
      </p:sp>
      <p:sp>
        <p:nvSpPr>
          <p:cNvPr id="25" name="TextBox 24"/>
          <p:cNvSpPr txBox="1"/>
          <p:nvPr/>
        </p:nvSpPr>
        <p:spPr>
          <a:xfrm>
            <a:off x="2311415" y="4063336"/>
            <a:ext cx="1345240" cy="584775"/>
          </a:xfrm>
          <a:prstGeom prst="rect">
            <a:avLst/>
          </a:prstGeom>
          <a:noFill/>
        </p:spPr>
        <p:txBody>
          <a:bodyPr wrap="none" rtlCol="0">
            <a:spAutoFit/>
          </a:bodyPr>
          <a:lstStyle/>
          <a:p>
            <a:r>
              <a:rPr lang="en-US" sz="3200" b="1" dirty="0" smtClean="0"/>
              <a:t>FAT-2</a:t>
            </a:r>
            <a:endParaRPr lang="en-US" sz="3200" b="1" dirty="0"/>
          </a:p>
        </p:txBody>
      </p:sp>
      <p:sp>
        <p:nvSpPr>
          <p:cNvPr id="24" name="TextBox 23"/>
          <p:cNvSpPr txBox="1"/>
          <p:nvPr/>
        </p:nvSpPr>
        <p:spPr>
          <a:xfrm>
            <a:off x="2317490" y="3149025"/>
            <a:ext cx="1345240" cy="584775"/>
          </a:xfrm>
          <a:prstGeom prst="rect">
            <a:avLst/>
          </a:prstGeom>
          <a:noFill/>
        </p:spPr>
        <p:txBody>
          <a:bodyPr wrap="none" rtlCol="0">
            <a:spAutoFit/>
          </a:bodyPr>
          <a:lstStyle/>
          <a:p>
            <a:r>
              <a:rPr lang="en-US" sz="3200" b="1" dirty="0" smtClean="0"/>
              <a:t>FAT-1</a:t>
            </a:r>
            <a:endParaRPr lang="en-US" sz="3200" b="1"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8810" y="2934913"/>
            <a:ext cx="914400" cy="914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0157" y="3996590"/>
            <a:ext cx="663195" cy="663195"/>
          </a:xfrm>
          <a:prstGeom prst="rect">
            <a:avLst/>
          </a:prstGeom>
        </p:spPr>
      </p:pic>
      <p:sp>
        <p:nvSpPr>
          <p:cNvPr id="8" name="Rounded Rectangle 7"/>
          <p:cNvSpPr/>
          <p:nvPr/>
        </p:nvSpPr>
        <p:spPr>
          <a:xfrm>
            <a:off x="2286000" y="2928009"/>
            <a:ext cx="2647209" cy="805791"/>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7477815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107</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a:t>
            </a:r>
            <a:endParaRPr lang="vi-VN" dirty="0">
              <a:latin typeface="+mn-lt"/>
            </a:endParaRPr>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902080"/>
            <a:ext cx="1746031" cy="1746031"/>
          </a:xfrm>
          <a:prstGeom prst="rect">
            <a:avLst/>
          </a:prstGeom>
        </p:spPr>
      </p:pic>
      <p:sp>
        <p:nvSpPr>
          <p:cNvPr id="18" name="TextBox 17"/>
          <p:cNvSpPr txBox="1"/>
          <p:nvPr/>
        </p:nvSpPr>
        <p:spPr>
          <a:xfrm>
            <a:off x="457200" y="5364073"/>
            <a:ext cx="8229599" cy="1077218"/>
          </a:xfrm>
          <a:prstGeom prst="rect">
            <a:avLst/>
          </a:prstGeom>
          <a:noFill/>
        </p:spPr>
        <p:txBody>
          <a:bodyPr wrap="square" rtlCol="0">
            <a:spAutoFit/>
          </a:bodyPr>
          <a:lstStyle/>
          <a:p>
            <a:r>
              <a:rPr lang="en-US" sz="3200" b="1" dirty="0" smtClean="0"/>
              <a:t>HSTS System: “Patient is fine with FAT-2, but he/she get new sick with FAT-1”</a:t>
            </a:r>
            <a:endParaRPr lang="en-US" sz="3200" b="1" dirty="0"/>
          </a:p>
        </p:txBody>
      </p:sp>
      <p:sp>
        <p:nvSpPr>
          <p:cNvPr id="25" name="TextBox 24"/>
          <p:cNvSpPr txBox="1"/>
          <p:nvPr/>
        </p:nvSpPr>
        <p:spPr>
          <a:xfrm>
            <a:off x="2311415" y="4063336"/>
            <a:ext cx="1345240" cy="584775"/>
          </a:xfrm>
          <a:prstGeom prst="rect">
            <a:avLst/>
          </a:prstGeom>
          <a:noFill/>
        </p:spPr>
        <p:txBody>
          <a:bodyPr wrap="none" rtlCol="0">
            <a:spAutoFit/>
          </a:bodyPr>
          <a:lstStyle/>
          <a:p>
            <a:r>
              <a:rPr lang="en-US" sz="3200" b="1" dirty="0" smtClean="0"/>
              <a:t>FAT-2</a:t>
            </a:r>
            <a:endParaRPr lang="en-US" sz="3200" b="1" dirty="0"/>
          </a:p>
        </p:txBody>
      </p:sp>
      <p:sp>
        <p:nvSpPr>
          <p:cNvPr id="24" name="TextBox 23"/>
          <p:cNvSpPr txBox="1"/>
          <p:nvPr/>
        </p:nvSpPr>
        <p:spPr>
          <a:xfrm>
            <a:off x="2317490" y="3149025"/>
            <a:ext cx="1345240" cy="584775"/>
          </a:xfrm>
          <a:prstGeom prst="rect">
            <a:avLst/>
          </a:prstGeom>
          <a:noFill/>
        </p:spPr>
        <p:txBody>
          <a:bodyPr wrap="none" rtlCol="0">
            <a:spAutoFit/>
          </a:bodyPr>
          <a:lstStyle/>
          <a:p>
            <a:r>
              <a:rPr lang="en-US" sz="3200" b="1" dirty="0" smtClean="0"/>
              <a:t>FAT-1</a:t>
            </a:r>
            <a:endParaRPr lang="en-US" sz="3200" b="1"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8810" y="2934913"/>
            <a:ext cx="914400" cy="914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0157" y="3996590"/>
            <a:ext cx="663195" cy="663195"/>
          </a:xfrm>
          <a:prstGeom prst="rect">
            <a:avLst/>
          </a:prstGeom>
        </p:spPr>
      </p:pic>
      <p:sp>
        <p:nvSpPr>
          <p:cNvPr id="8" name="Rounded Rectangle 7"/>
          <p:cNvSpPr/>
          <p:nvPr/>
        </p:nvSpPr>
        <p:spPr>
          <a:xfrm>
            <a:off x="2286000" y="2928009"/>
            <a:ext cx="2647209" cy="805791"/>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 name="Right Arrow 26"/>
          <p:cNvSpPr/>
          <p:nvPr/>
        </p:nvSpPr>
        <p:spPr>
          <a:xfrm>
            <a:off x="5257263" y="3252702"/>
            <a:ext cx="533937" cy="2524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5912051" y="3099725"/>
            <a:ext cx="2749471" cy="584775"/>
          </a:xfrm>
          <a:prstGeom prst="rect">
            <a:avLst/>
          </a:prstGeom>
          <a:noFill/>
        </p:spPr>
        <p:txBody>
          <a:bodyPr wrap="none" rtlCol="0">
            <a:spAutoFit/>
          </a:bodyPr>
          <a:lstStyle/>
          <a:p>
            <a:r>
              <a:rPr lang="en-US" sz="3200" b="1" dirty="0" smtClean="0"/>
              <a:t>Get 1</a:t>
            </a:r>
            <a:r>
              <a:rPr lang="en-US" sz="3200" b="1" baseline="30000" dirty="0" smtClean="0"/>
              <a:t>st</a:t>
            </a:r>
            <a:r>
              <a:rPr lang="en-US" sz="3200" b="1" dirty="0" smtClean="0"/>
              <a:t> phase</a:t>
            </a:r>
            <a:endParaRPr lang="en-US" sz="3200" b="1" dirty="0"/>
          </a:p>
        </p:txBody>
      </p:sp>
    </p:spTree>
    <p:extLst>
      <p:ext uri="{BB962C8B-B14F-4D97-AF65-F5344CB8AC3E}">
        <p14:creationId xmlns:p14="http://schemas.microsoft.com/office/powerpoint/2010/main" val="216038790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108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buClr>
                <a:schemeClr val="dk1"/>
              </a:buClr>
              <a:buSzPct val="30555"/>
            </a:pPr>
            <a:r>
              <a:rPr lang="en-US" b="1" kern="0" dirty="0">
                <a:solidFill>
                  <a:srgbClr val="00B050"/>
                </a:solidFill>
                <a:cs typeface="Arial"/>
              </a:rPr>
              <a:t>Demonstration</a:t>
            </a:r>
            <a:endParaRPr lang="en" b="1" dirty="0">
              <a:solidFill>
                <a:srgbClr val="00B050"/>
              </a:solidFill>
              <a:latin typeface="+mn-lt"/>
            </a:endParaRPr>
          </a:p>
        </p:txBody>
      </p:sp>
      <p:pic>
        <p:nvPicPr>
          <p:cNvPr id="6146" name="Picture 2" descr="https://documents.lucidchart.com/documents/11c01d4a-cd2d-402a-8289-4138dbed1e48/pages/0_0?a=498&amp;x=50&amp;y=65&amp;w=1100&amp;h=770&amp;store=1&amp;accept=image%2F*&amp;auth=LCA%207a3a3995569d07021febee49b860f517b8e8fa74-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045837"/>
      </p:ext>
    </p:extLst>
  </p:cSld>
  <p:clrMapOvr>
    <a:masterClrMapping/>
  </p:clrMapOvr>
  <p:transition spd="slow">
    <p:cut/>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Demo 3: </a:t>
            </a:r>
            <a:r>
              <a:rPr lang="en-US" dirty="0" smtClean="0"/>
              <a:t>Doctor meet patient, make prescription with suggestion.</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109</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581401"/>
            <a:ext cx="1828800" cy="2137446"/>
          </a:xfrm>
          <a:prstGeom prst="rect">
            <a:avLst/>
          </a:prstGeom>
        </p:spPr>
      </p:pic>
      <p:sp>
        <p:nvSpPr>
          <p:cNvPr id="11" name="TextBox 10"/>
          <p:cNvSpPr txBox="1"/>
          <p:nvPr/>
        </p:nvSpPr>
        <p:spPr>
          <a:xfrm>
            <a:off x="6172200" y="5690738"/>
            <a:ext cx="1505540" cy="584775"/>
          </a:xfrm>
          <a:prstGeom prst="rect">
            <a:avLst/>
          </a:prstGeom>
          <a:noFill/>
        </p:spPr>
        <p:txBody>
          <a:bodyPr wrap="none" rtlCol="0">
            <a:spAutoFit/>
          </a:bodyPr>
          <a:lstStyle/>
          <a:p>
            <a:r>
              <a:rPr lang="en-US" sz="3200" b="1" dirty="0" smtClean="0"/>
              <a:t>Doctor</a:t>
            </a:r>
            <a:endParaRPr lang="en-US" sz="3200" b="1" dirty="0"/>
          </a:p>
        </p:txBody>
      </p:sp>
    </p:spTree>
    <p:extLst>
      <p:ext uri="{BB962C8B-B14F-4D97-AF65-F5344CB8AC3E}">
        <p14:creationId xmlns:p14="http://schemas.microsoft.com/office/powerpoint/2010/main" val="42252127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11</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7170" name="Picture 2" descr="https://documents.lucidchart.com/documents/da8ed6fb-f8f6-47be-bab8-d6c441cf30e2/pages/0_0?a=625&amp;x=5&amp;y=75&amp;w=1210&amp;h=550&amp;store=1&amp;accept=image%2F*&amp;auth=LCA%206dbce59e636e6a1d01b343466cb9b8070ed3c02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8" y="1640139"/>
            <a:ext cx="9109737" cy="41435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8968448"/>
      </p:ext>
    </p:extLst>
  </p:cSld>
  <p:clrMapOvr>
    <a:masterClrMapping/>
  </p:clrMapOvr>
  <p:transition spd="slow">
    <p:cut/>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110</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24657"/>
          </a:xfrm>
          <a:prstGeom prst="rect">
            <a:avLst/>
          </a:prstGeom>
        </p:spPr>
      </p:pic>
      <p:sp>
        <p:nvSpPr>
          <p:cNvPr id="7" name="Title 6"/>
          <p:cNvSpPr>
            <a:spLocks noGrp="1"/>
          </p:cNvSpPr>
          <p:nvPr>
            <p:ph type="title"/>
          </p:nvPr>
        </p:nvSpPr>
        <p:spPr/>
        <p:txBody>
          <a:bodyPr/>
          <a:lstStyle/>
          <a:p>
            <a:endParaRPr lang="en-US" dirty="0"/>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sp>
        <p:nvSpPr>
          <p:cNvPr id="9" name="Rounded Rectangle 8"/>
          <p:cNvSpPr/>
          <p:nvPr/>
        </p:nvSpPr>
        <p:spPr>
          <a:xfrm>
            <a:off x="5715000" y="4114800"/>
            <a:ext cx="1981200" cy="1066800"/>
          </a:xfrm>
          <a:prstGeom prst="round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23923530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3009900"/>
            <a:ext cx="9144000" cy="838200"/>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smtClean="0">
                <a:solidFill>
                  <a:srgbClr val="00B050"/>
                </a:solidFill>
              </a:rPr>
              <a:t>Mobile Application</a:t>
            </a:r>
            <a:endParaRPr lang="en" sz="4800" b="1" dirty="0">
              <a:solidFill>
                <a:srgbClr val="00B050"/>
              </a:solidFill>
            </a:endParaRPr>
          </a:p>
        </p:txBody>
      </p:sp>
      <p:sp>
        <p:nvSpPr>
          <p:cNvPr id="110" name="Shape 110"/>
          <p:cNvSpPr txBox="1">
            <a:spLocks noGrp="1"/>
          </p:cNvSpPr>
          <p:nvPr>
            <p:ph type="sldNum" sz="quarter" idx="12"/>
          </p:nvPr>
        </p:nvSpPr>
        <p:spPr>
          <a:xfrm>
            <a:off x="7010400" y="6492874"/>
            <a:ext cx="2133600" cy="365125"/>
          </a:xfrm>
          <a:prstGeom prst="rect">
            <a:avLst/>
          </a:prstGeom>
        </p:spPr>
        <p:txBody>
          <a:bodyPr lIns="91425" tIns="91425" rIns="91425" bIns="91425" anchor="ctr" anchorCtr="0">
            <a:noAutofit/>
          </a:bodyPr>
          <a:lstStyle/>
          <a:p>
            <a:pPr>
              <a:spcBef>
                <a:spcPts val="0"/>
              </a:spcBef>
              <a:buNone/>
            </a:pPr>
            <a:fld id="{00000000-1234-1234-1234-123412341234}" type="slidenum">
              <a:rPr lang="en"/>
              <a:t>111</a:t>
            </a:fld>
            <a:endParaRPr lang="en" dirty="0"/>
          </a:p>
        </p:txBody>
      </p:sp>
    </p:spTree>
    <p:extLst>
      <p:ext uri="{BB962C8B-B14F-4D97-AF65-F5344CB8AC3E}">
        <p14:creationId xmlns:p14="http://schemas.microsoft.com/office/powerpoint/2010/main" val="3276516276"/>
      </p:ext>
    </p:extLst>
  </p:cSld>
  <p:clrMapOvr>
    <a:masterClrMapping/>
  </p:clrMapOvr>
  <p:transition spd="slow">
    <p:cut/>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1219201"/>
            <a:ext cx="9144000" cy="838200"/>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smtClean="0">
                <a:solidFill>
                  <a:srgbClr val="00B050"/>
                </a:solidFill>
              </a:rPr>
              <a:t>Scheduler</a:t>
            </a:r>
            <a:endParaRPr lang="en" sz="4800" b="1" dirty="0">
              <a:solidFill>
                <a:srgbClr val="00B050"/>
              </a:solidFill>
            </a:endParaRPr>
          </a:p>
        </p:txBody>
      </p:sp>
      <p:sp>
        <p:nvSpPr>
          <p:cNvPr id="110" name="Shape 110"/>
          <p:cNvSpPr txBox="1">
            <a:spLocks noGrp="1"/>
          </p:cNvSpPr>
          <p:nvPr>
            <p:ph type="sldNum" sz="quarter" idx="12"/>
          </p:nvPr>
        </p:nvSpPr>
        <p:spPr>
          <a:xfrm>
            <a:off x="7010400" y="6492874"/>
            <a:ext cx="2133600" cy="365125"/>
          </a:xfrm>
          <a:prstGeom prst="rect">
            <a:avLst/>
          </a:prstGeom>
        </p:spPr>
        <p:txBody>
          <a:bodyPr lIns="91425" tIns="91425" rIns="91425" bIns="91425" anchor="ctr" anchorCtr="0">
            <a:noAutofit/>
          </a:bodyPr>
          <a:lstStyle/>
          <a:p>
            <a:pPr>
              <a:spcBef>
                <a:spcPts val="0"/>
              </a:spcBef>
              <a:buNone/>
            </a:pPr>
            <a:fld id="{00000000-1234-1234-1234-123412341234}" type="slidenum">
              <a:rPr lang="en"/>
              <a:t>112</a:t>
            </a:fld>
            <a:endParaRPr lang="en"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2057401"/>
            <a:ext cx="2465540" cy="4553151"/>
          </a:xfrm>
          <a:prstGeom prst="rect">
            <a:avLst/>
          </a:prstGeom>
        </p:spPr>
      </p:pic>
      <p:grpSp>
        <p:nvGrpSpPr>
          <p:cNvPr id="7" name="Shape 1634"/>
          <p:cNvGrpSpPr/>
          <p:nvPr/>
        </p:nvGrpSpPr>
        <p:grpSpPr>
          <a:xfrm>
            <a:off x="3612829" y="3053077"/>
            <a:ext cx="1949771" cy="1899923"/>
            <a:chOff x="2711675" y="2364825"/>
            <a:chExt cx="2695799" cy="2900699"/>
          </a:xfrm>
        </p:grpSpPr>
        <p:sp>
          <p:nvSpPr>
            <p:cNvPr id="8"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9" name="Shape 1636"/>
            <p:cNvPicPr preferRelativeResize="0"/>
            <p:nvPr/>
          </p:nvPicPr>
          <p:blipFill>
            <a:blip r:embed="rId5">
              <a:alphaModFix/>
            </a:blip>
            <a:stretch>
              <a:fillRect/>
            </a:stretch>
          </p:blipFill>
          <p:spPr>
            <a:xfrm>
              <a:off x="3143250" y="2892975"/>
              <a:ext cx="1964775" cy="1964775"/>
            </a:xfrm>
            <a:prstGeom prst="rect">
              <a:avLst/>
            </a:prstGeom>
            <a:noFill/>
            <a:ln>
              <a:noFill/>
            </a:ln>
          </p:spPr>
        </p:pic>
      </p:grpSp>
      <p:sp>
        <p:nvSpPr>
          <p:cNvPr id="10" name="TextBox 9"/>
          <p:cNvSpPr txBox="1"/>
          <p:nvPr/>
        </p:nvSpPr>
        <p:spPr>
          <a:xfrm>
            <a:off x="3886200" y="5024735"/>
            <a:ext cx="1637629" cy="461665"/>
          </a:xfrm>
          <a:prstGeom prst="rect">
            <a:avLst/>
          </a:prstGeom>
          <a:noFill/>
        </p:spPr>
        <p:txBody>
          <a:bodyPr wrap="square" rtlCol="0">
            <a:spAutoFit/>
          </a:bodyPr>
          <a:lstStyle/>
          <a:p>
            <a:r>
              <a:rPr lang="en-US" sz="2400" b="1" dirty="0" smtClean="0">
                <a:solidFill>
                  <a:schemeClr val="tx1"/>
                </a:solidFill>
                <a:latin typeface="+mj-lt"/>
              </a:rPr>
              <a:t>Scheduler</a:t>
            </a:r>
          </a:p>
        </p:txBody>
      </p:sp>
    </p:spTree>
    <p:extLst>
      <p:ext uri="{BB962C8B-B14F-4D97-AF65-F5344CB8AC3E}">
        <p14:creationId xmlns:p14="http://schemas.microsoft.com/office/powerpoint/2010/main" val="3092985026"/>
      </p:ext>
    </p:extLst>
  </p:cSld>
  <p:clrMapOvr>
    <a:masterClrMapping/>
  </p:clrMapOvr>
  <p:transition spd="slow">
    <p:cut/>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95301" y="6477000"/>
            <a:ext cx="548699" cy="381000"/>
          </a:xfrm>
          <a:prstGeom prst="rect">
            <a:avLst/>
          </a:prstGeom>
        </p:spPr>
        <p:txBody>
          <a:bodyPr lIns="91425" tIns="91425" rIns="91425" bIns="91425" anchor="ctr" anchorCtr="0">
            <a:noAutofit/>
          </a:bodyPr>
          <a:lstStyle/>
          <a:p>
            <a:pPr>
              <a:spcBef>
                <a:spcPts val="0"/>
              </a:spcBef>
              <a:buNone/>
            </a:pPr>
            <a:fld id="{00000000-1234-1234-1234-123412341234}" type="slidenum">
              <a:rPr lang="en"/>
              <a:t>113</a:t>
            </a:fld>
            <a:endParaRPr lang="en" dirty="0"/>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113</a:t>
            </a:fld>
            <a:endParaRPr lang="en">
              <a:solidFill>
                <a:srgbClr val="FFFFFF"/>
              </a:solidFill>
            </a:endParaRP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29653706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114</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114</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338426644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115</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115</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4" name="Rectangle 13"/>
          <p:cNvSpPr/>
          <p:nvPr/>
        </p:nvSpPr>
        <p:spPr>
          <a:xfrm>
            <a:off x="530080" y="2655218"/>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615437" y="2719411"/>
            <a:ext cx="514756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practice data from wristband</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369285432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116</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116</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4" name="Rectangle 13"/>
          <p:cNvSpPr/>
          <p:nvPr/>
        </p:nvSpPr>
        <p:spPr>
          <a:xfrm>
            <a:off x="530080" y="2655218"/>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615437" y="2719411"/>
            <a:ext cx="514756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practice data from wristband</a:t>
            </a:r>
          </a:p>
        </p:txBody>
      </p:sp>
      <p:sp>
        <p:nvSpPr>
          <p:cNvPr id="18" name="Rectangle 17"/>
          <p:cNvSpPr/>
          <p:nvPr/>
        </p:nvSpPr>
        <p:spPr>
          <a:xfrm>
            <a:off x="530080" y="3401357"/>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smtClean="0"/>
              <a:t>Remind patient</a:t>
            </a:r>
            <a:endParaRPr lang="en-US" sz="2000" dirty="0"/>
          </a:p>
        </p:txBody>
      </p:sp>
      <p:sp>
        <p:nvSpPr>
          <p:cNvPr id="19" name="Rectangle 18"/>
          <p:cNvSpPr/>
          <p:nvPr/>
        </p:nvSpPr>
        <p:spPr>
          <a:xfrm>
            <a:off x="3618414" y="3465550"/>
            <a:ext cx="4839786" cy="369332"/>
          </a:xfrm>
          <a:prstGeom prst="rect">
            <a:avLst/>
          </a:prstGeom>
        </p:spPr>
        <p:txBody>
          <a:bodyPr wrap="none">
            <a:spAutoFit/>
          </a:bodyPr>
          <a:lstStyle/>
          <a:p>
            <a:pPr marL="342900" indent="-252413">
              <a:buSzPct val="100000"/>
              <a:buFontTx/>
              <a:buChar char="-"/>
            </a:pPr>
            <a:r>
              <a:rPr lang="en" sz="1800" b="1" dirty="0" smtClean="0">
                <a:solidFill>
                  <a:prstClr val="black"/>
                </a:solidFill>
              </a:rPr>
              <a:t>Remind treatment’s activities to patient</a:t>
            </a:r>
            <a:endParaRPr lang="en" sz="1800" b="1" dirty="0">
              <a:solidFill>
                <a:prstClr val="black"/>
              </a:solidFill>
            </a:endParaRP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419811329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117</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117</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4" name="Rectangle 13"/>
          <p:cNvSpPr/>
          <p:nvPr/>
        </p:nvSpPr>
        <p:spPr>
          <a:xfrm>
            <a:off x="530080" y="2655218"/>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615437" y="2719411"/>
            <a:ext cx="514756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practice data from wristband</a:t>
            </a:r>
          </a:p>
        </p:txBody>
      </p:sp>
      <p:sp>
        <p:nvSpPr>
          <p:cNvPr id="18" name="Rectangle 17"/>
          <p:cNvSpPr/>
          <p:nvPr/>
        </p:nvSpPr>
        <p:spPr>
          <a:xfrm>
            <a:off x="530080" y="3401357"/>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smtClean="0"/>
              <a:t>Remind patient</a:t>
            </a:r>
            <a:endParaRPr lang="en-US" sz="2000" dirty="0"/>
          </a:p>
        </p:txBody>
      </p:sp>
      <p:sp>
        <p:nvSpPr>
          <p:cNvPr id="19" name="Rectangle 18"/>
          <p:cNvSpPr/>
          <p:nvPr/>
        </p:nvSpPr>
        <p:spPr>
          <a:xfrm>
            <a:off x="3618414" y="3465550"/>
            <a:ext cx="4839786" cy="369332"/>
          </a:xfrm>
          <a:prstGeom prst="rect">
            <a:avLst/>
          </a:prstGeom>
        </p:spPr>
        <p:txBody>
          <a:bodyPr wrap="none">
            <a:spAutoFit/>
          </a:bodyPr>
          <a:lstStyle/>
          <a:p>
            <a:pPr marL="342900" indent="-252413">
              <a:buSzPct val="100000"/>
              <a:buFontTx/>
              <a:buChar char="-"/>
            </a:pPr>
            <a:r>
              <a:rPr lang="en" sz="1800" b="1" dirty="0" smtClean="0">
                <a:solidFill>
                  <a:prstClr val="black"/>
                </a:solidFill>
              </a:rPr>
              <a:t>Remind treatment’s activities to patient</a:t>
            </a:r>
            <a:endParaRPr lang="en" sz="1800" b="1" dirty="0">
              <a:solidFill>
                <a:prstClr val="black"/>
              </a:solidFill>
            </a:endParaRPr>
          </a:p>
        </p:txBody>
      </p:sp>
      <p:sp>
        <p:nvSpPr>
          <p:cNvPr id="20" name="Rectangle 19"/>
          <p:cNvSpPr/>
          <p:nvPr/>
        </p:nvSpPr>
        <p:spPr>
          <a:xfrm>
            <a:off x="530079" y="4735904"/>
            <a:ext cx="3127521" cy="627824"/>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Synchronize Practice Data</a:t>
            </a:r>
          </a:p>
        </p:txBody>
      </p:sp>
      <p:sp>
        <p:nvSpPr>
          <p:cNvPr id="21" name="Rectangle 20"/>
          <p:cNvSpPr/>
          <p:nvPr/>
        </p:nvSpPr>
        <p:spPr>
          <a:xfrm>
            <a:off x="3667477" y="4876800"/>
            <a:ext cx="4698722" cy="369332"/>
          </a:xfrm>
          <a:prstGeom prst="rect">
            <a:avLst/>
          </a:prstGeom>
        </p:spPr>
        <p:txBody>
          <a:bodyPr wrap="none">
            <a:spAutoFit/>
          </a:bodyPr>
          <a:lstStyle/>
          <a:p>
            <a:pPr marL="342900" indent="-252413">
              <a:buSzPct val="100000"/>
              <a:buFontTx/>
              <a:buChar char="-"/>
            </a:pPr>
            <a:r>
              <a:rPr lang="en" sz="1800" b="1" smtClean="0">
                <a:solidFill>
                  <a:prstClr val="black"/>
                </a:solidFill>
              </a:rPr>
              <a:t>Send patient’s practice data to server </a:t>
            </a:r>
            <a:endParaRPr lang="en" sz="1800" b="1" dirty="0">
              <a:solidFill>
                <a:prstClr val="black"/>
              </a:solidFill>
            </a:endParaRP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3" name="Shape 300"/>
          <p:cNvSpPr txBox="1"/>
          <p:nvPr/>
        </p:nvSpPr>
        <p:spPr>
          <a:xfrm>
            <a:off x="1224852" y="40386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at 10:00 PM every day</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110447694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a:solidFill>
                  <a:srgbClr val="00B050"/>
                </a:solidFill>
              </a:rPr>
              <a:t>Check Notification Of Patient</a:t>
            </a:r>
          </a:p>
        </p:txBody>
      </p:sp>
      <p:sp>
        <p:nvSpPr>
          <p:cNvPr id="110" name="Shape 11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118</a:t>
            </a:fld>
            <a:endParaRPr lang="en"/>
          </a:p>
        </p:txBody>
      </p:sp>
    </p:spTree>
    <p:extLst>
      <p:ext uri="{BB962C8B-B14F-4D97-AF65-F5344CB8AC3E}">
        <p14:creationId xmlns:p14="http://schemas.microsoft.com/office/powerpoint/2010/main" val="1455452573"/>
      </p:ext>
    </p:extLst>
  </p:cSld>
  <p:clrMapOvr>
    <a:masterClrMapping/>
  </p:clrMapOvr>
  <p:transition spd="slow">
    <p:cut/>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119</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119</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2" name="TextBox 21"/>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0" name="Shape 1634"/>
          <p:cNvGrpSpPr/>
          <p:nvPr/>
        </p:nvGrpSpPr>
        <p:grpSpPr>
          <a:xfrm>
            <a:off x="539736" y="2619238"/>
            <a:ext cx="1167391" cy="1188032"/>
            <a:chOff x="2711675" y="2364825"/>
            <a:chExt cx="2695799" cy="2900699"/>
          </a:xfrm>
        </p:grpSpPr>
        <p:sp>
          <p:nvSpPr>
            <p:cNvPr id="31"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2"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33" name="TextBox 32"/>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2604328022"/>
      </p:ext>
    </p:extLst>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6146" name="Picture 2" descr="https://documents.lucidchart.com/documents/da8ed6fb-f8f6-47be-bab8-d6c441cf30e2/pages/0_0?a=627&amp;x=5&amp;y=75&amp;w=1210&amp;h=550&amp;store=1&amp;accept=image%2F*&amp;auth=LCA%2042e0207ef3035b127e42d5a512eb59088a65bb8f-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37385"/>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140200"/>
            <a:ext cx="2038350" cy="2717800"/>
          </a:xfrm>
          <a:prstGeom prst="rect">
            <a:avLst/>
          </a:prstGeom>
        </p:spPr>
      </p:pic>
    </p:spTree>
    <p:extLst>
      <p:ext uri="{BB962C8B-B14F-4D97-AF65-F5344CB8AC3E}">
        <p14:creationId xmlns:p14="http://schemas.microsoft.com/office/powerpoint/2010/main" val="2071012923"/>
      </p:ext>
    </p:extLst>
  </p:cSld>
  <p:clrMapOvr>
    <a:masterClrMapping/>
  </p:clrMapOvr>
  <p:transition spd="slow">
    <p:cut/>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120</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120</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r>
              <a:rPr lang="en" sz="1350" b="1" dirty="0" smtClean="0">
                <a:latin typeface="Arial" panose="020B0604020202020204" pitchFamily="34" charset="0"/>
                <a:cs typeface="Arial" panose="020B0604020202020204" pitchFamily="34" charset="0"/>
              </a:rPr>
              <a:t>Web Application</a:t>
            </a:r>
          </a:p>
          <a:p>
            <a:pPr algn="ctr"/>
            <a:r>
              <a:rPr lang="en" sz="1350" b="1" dirty="0" smtClean="0">
                <a:latin typeface="Arial" panose="020B0604020202020204" pitchFamily="34" charset="0"/>
                <a:cs typeface="Arial" panose="020B0604020202020204" pitchFamily="34" charset="0"/>
              </a:rPr>
              <a:t>(Server side)</a:t>
            </a:r>
            <a:endParaRPr lang="en" sz="1350" b="1" dirty="0">
              <a:latin typeface="Arial" panose="020B0604020202020204" pitchFamily="34" charset="0"/>
              <a:cs typeface="Arial" panose="020B0604020202020204" pitchFamily="34" charset="0"/>
            </a:endParaRP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2"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25" name="TextBox 24"/>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cxnSp>
        <p:nvCxnSpPr>
          <p:cNvPr id="29" name="Straight Arrow Connector 2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981200"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pic>
        <p:nvPicPr>
          <p:cNvPr id="41" name="Picture 4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2" name="Shape 1634"/>
          <p:cNvGrpSpPr/>
          <p:nvPr/>
        </p:nvGrpSpPr>
        <p:grpSpPr>
          <a:xfrm>
            <a:off x="539736" y="2619238"/>
            <a:ext cx="1167391" cy="1188032"/>
            <a:chOff x="2711675" y="2364825"/>
            <a:chExt cx="2695799" cy="2900699"/>
          </a:xfrm>
        </p:grpSpPr>
        <p:sp>
          <p:nvSpPr>
            <p:cNvPr id="43"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4"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45" name="TextBox 44"/>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622279276"/>
      </p:ext>
    </p:extLst>
  </p:cSld>
  <p:clrMapOvr>
    <a:masterClrMapping/>
  </p:clrMapOvr>
  <p:transition spd="slow">
    <p:cut/>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121</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121</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notifications</a:t>
            </a:r>
            <a:endParaRPr lang="en-US" sz="1350" dirty="0"/>
          </a:p>
        </p:txBody>
      </p:sp>
      <p:sp>
        <p:nvSpPr>
          <p:cNvPr id="23"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28" name="TextBox 27"/>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cxnSp>
        <p:nvCxnSpPr>
          <p:cNvPr id="31" name="Straight Arrow Connector 30"/>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4" name="Shape 1634"/>
          <p:cNvGrpSpPr/>
          <p:nvPr/>
        </p:nvGrpSpPr>
        <p:grpSpPr>
          <a:xfrm>
            <a:off x="539736" y="2619238"/>
            <a:ext cx="1167391" cy="1188032"/>
            <a:chOff x="2711675" y="2364825"/>
            <a:chExt cx="2695799" cy="2900699"/>
          </a:xfrm>
        </p:grpSpPr>
        <p:sp>
          <p:nvSpPr>
            <p:cNvPr id="3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6"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37" name="TextBox 36"/>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cxnSp>
        <p:nvCxnSpPr>
          <p:cNvPr id="19" name="Straight Arrow Connector 18"/>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7731095"/>
      </p:ext>
    </p:extLst>
  </p:cSld>
  <p:clrMapOvr>
    <a:masterClrMapping/>
  </p:clrMapOvr>
  <p:transition spd="slow">
    <p:cut/>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122</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122</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3" name="Straight Arrow Connector 22"/>
          <p:cNvCxnSpPr>
            <a:cxnSpLocks/>
            <a:endCxn id="44" idx="3"/>
          </p:cNvCxnSpPr>
          <p:nvPr/>
        </p:nvCxnSpPr>
        <p:spPr>
          <a:xfrm flipH="1">
            <a:off x="1937382" y="3478363"/>
            <a:ext cx="1337834" cy="2021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2133600" y="4737918"/>
            <a:ext cx="1471823" cy="1586682"/>
            <a:chOff x="4336150" y="2339323"/>
            <a:chExt cx="1814399" cy="1041400"/>
          </a:xfrm>
          <a:solidFill>
            <a:schemeClr val="bg2"/>
          </a:solidFill>
        </p:grpSpPr>
        <p:sp>
          <p:nvSpPr>
            <p:cNvPr id="34" name="Shape 689"/>
            <p:cNvSpPr/>
            <p:nvPr/>
          </p:nvSpPr>
          <p:spPr>
            <a:xfrm>
              <a:off x="4336150" y="2705424"/>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2743200"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36" name="TextBox 35"/>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5" name="Shape 1634"/>
          <p:cNvGrpSpPr/>
          <p:nvPr/>
        </p:nvGrpSpPr>
        <p:grpSpPr>
          <a:xfrm>
            <a:off x="539736" y="2619238"/>
            <a:ext cx="1167391" cy="1188032"/>
            <a:chOff x="2711675" y="2364825"/>
            <a:chExt cx="2695799" cy="2900699"/>
          </a:xfrm>
        </p:grpSpPr>
        <p:sp>
          <p:nvSpPr>
            <p:cNvPr id="4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7"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48" name="TextBox 4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3413250722"/>
      </p:ext>
    </p:extLst>
  </p:cSld>
  <p:clrMapOvr>
    <a:masterClrMapping/>
  </p:clrMapOvr>
  <p:transition spd="slow">
    <p:cut/>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123</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123</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3" name="Straight Arrow Connector 22"/>
          <p:cNvCxnSpPr>
            <a:cxnSpLocks/>
            <a:endCxn id="44" idx="3"/>
          </p:cNvCxnSpPr>
          <p:nvPr/>
        </p:nvCxnSpPr>
        <p:spPr>
          <a:xfrm flipH="1">
            <a:off x="1937382" y="3478363"/>
            <a:ext cx="1337834" cy="2021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2133600" y="4737918"/>
            <a:ext cx="1471823" cy="1586682"/>
            <a:chOff x="4336150" y="2339323"/>
            <a:chExt cx="1814399" cy="1041400"/>
          </a:xfrm>
          <a:solidFill>
            <a:schemeClr val="bg2"/>
          </a:solidFill>
        </p:grpSpPr>
        <p:sp>
          <p:nvSpPr>
            <p:cNvPr id="34" name="Shape 689"/>
            <p:cNvSpPr/>
            <p:nvPr/>
          </p:nvSpPr>
          <p:spPr>
            <a:xfrm>
              <a:off x="4336150" y="2705424"/>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b="1" kern="0" dirty="0">
                  <a:solidFill>
                    <a:srgbClr val="FF0000"/>
                  </a:solidFill>
                  <a:latin typeface="Arial"/>
                  <a:cs typeface="Arial"/>
                  <a:sym typeface="Arial"/>
                  <a:rtl val="0"/>
                </a:rPr>
                <a:t>r</a:t>
              </a:r>
              <a:r>
                <a:rPr lang="en" sz="1500" b="1" kern="0" dirty="0">
                  <a:solidFill>
                    <a:srgbClr val="FF0000"/>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2743200"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36" name="TextBox 35"/>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5" name="Shape 1634"/>
          <p:cNvGrpSpPr/>
          <p:nvPr/>
        </p:nvGrpSpPr>
        <p:grpSpPr>
          <a:xfrm>
            <a:off x="539736" y="2619238"/>
            <a:ext cx="1167391" cy="1188032"/>
            <a:chOff x="2711675" y="2364825"/>
            <a:chExt cx="2695799" cy="2900699"/>
          </a:xfrm>
        </p:grpSpPr>
        <p:sp>
          <p:nvSpPr>
            <p:cNvPr id="4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7"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48" name="TextBox 4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1673418386"/>
      </p:ext>
    </p:extLst>
  </p:cSld>
  <p:clrMapOvr>
    <a:masterClrMapping/>
  </p:clrMapOvr>
  <p:transition spd="slow">
    <p:cut/>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124</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124</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3" name="Straight Arrow Connector 22"/>
          <p:cNvCxnSpPr>
            <a:cxnSpLocks/>
            <a:endCxn id="44" idx="3"/>
          </p:cNvCxnSpPr>
          <p:nvPr/>
        </p:nvCxnSpPr>
        <p:spPr>
          <a:xfrm flipH="1">
            <a:off x="1937382" y="3478363"/>
            <a:ext cx="1337834" cy="2021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2133600" y="4737918"/>
            <a:ext cx="1471823" cy="1586682"/>
            <a:chOff x="4336150" y="2339323"/>
            <a:chExt cx="1814399" cy="1041400"/>
          </a:xfrm>
          <a:solidFill>
            <a:schemeClr val="bg2"/>
          </a:solidFill>
        </p:grpSpPr>
        <p:sp>
          <p:nvSpPr>
            <p:cNvPr id="34" name="Shape 689"/>
            <p:cNvSpPr/>
            <p:nvPr/>
          </p:nvSpPr>
          <p:spPr>
            <a:xfrm>
              <a:off x="4336150" y="2705424"/>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a:solidFill>
                    <a:srgbClr val="FF0000"/>
                  </a:solidFill>
                  <a:latin typeface="Arial"/>
                  <a:cs typeface="Arial"/>
                  <a:sym typeface="Arial"/>
                  <a:rtl val="0"/>
                </a:rPr>
                <a:t>t</a:t>
              </a:r>
              <a:r>
                <a:rPr lang="en" sz="1500" b="1" kern="0" dirty="0">
                  <a:solidFill>
                    <a:srgbClr val="FF0000"/>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2743200"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36" name="TextBox 35"/>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5" name="Shape 1634"/>
          <p:cNvGrpSpPr/>
          <p:nvPr/>
        </p:nvGrpSpPr>
        <p:grpSpPr>
          <a:xfrm>
            <a:off x="539736" y="2619238"/>
            <a:ext cx="1167391" cy="1188032"/>
            <a:chOff x="2711675" y="2364825"/>
            <a:chExt cx="2695799" cy="2900699"/>
          </a:xfrm>
        </p:grpSpPr>
        <p:sp>
          <p:nvSpPr>
            <p:cNvPr id="4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7"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48" name="TextBox 4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751997020"/>
      </p:ext>
    </p:extLst>
  </p:cSld>
  <p:clrMapOvr>
    <a:masterClrMapping/>
  </p:clrMapOvr>
  <p:transition spd="slow">
    <p:cut/>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125</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125</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3" name="Straight Arrow Connector 22"/>
          <p:cNvCxnSpPr>
            <a:cxnSpLocks/>
            <a:endCxn id="44" idx="3"/>
          </p:cNvCxnSpPr>
          <p:nvPr/>
        </p:nvCxnSpPr>
        <p:spPr>
          <a:xfrm flipH="1">
            <a:off x="1937382" y="3478363"/>
            <a:ext cx="1337834" cy="2021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2133600" y="4737918"/>
            <a:ext cx="1471823" cy="1586682"/>
            <a:chOff x="4336150" y="2339323"/>
            <a:chExt cx="1814399" cy="1041400"/>
          </a:xfrm>
          <a:solidFill>
            <a:schemeClr val="bg2"/>
          </a:solidFill>
        </p:grpSpPr>
        <p:sp>
          <p:nvSpPr>
            <p:cNvPr id="34" name="Shape 689"/>
            <p:cNvSpPr/>
            <p:nvPr/>
          </p:nvSpPr>
          <p:spPr>
            <a:xfrm>
              <a:off x="4336150" y="2705424"/>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b="1" kern="0" dirty="0">
                  <a:solidFill>
                    <a:srgbClr val="FF0000"/>
                  </a:solidFill>
                  <a:latin typeface="Arial"/>
                  <a:cs typeface="Arial"/>
                  <a:sym typeface="Arial"/>
                  <a:rtl val="0"/>
                </a:rPr>
                <a:t>s</a:t>
              </a:r>
              <a:r>
                <a:rPr lang="en" sz="1500" b="1" kern="0" dirty="0">
                  <a:solidFill>
                    <a:srgbClr val="FF0000"/>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2743200"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36" name="TextBox 35"/>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5" name="Shape 1634"/>
          <p:cNvGrpSpPr/>
          <p:nvPr/>
        </p:nvGrpSpPr>
        <p:grpSpPr>
          <a:xfrm>
            <a:off x="539736" y="2619238"/>
            <a:ext cx="1167391" cy="1188032"/>
            <a:chOff x="2711675" y="2364825"/>
            <a:chExt cx="2695799" cy="2900699"/>
          </a:xfrm>
        </p:grpSpPr>
        <p:sp>
          <p:nvSpPr>
            <p:cNvPr id="4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7"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48" name="TextBox 4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1103895334"/>
      </p:ext>
    </p:extLst>
  </p:cSld>
  <p:clrMapOvr>
    <a:masterClrMapping/>
  </p:clrMapOvr>
  <p:transition spd="slow">
    <p:cut/>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126</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126</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657600"/>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8" name="TextBox 27"/>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cxnSp>
        <p:nvCxnSpPr>
          <p:cNvPr id="27" name="Straight Arrow Connector 26"/>
          <p:cNvCxnSpPr>
            <a:cxnSpLocks/>
          </p:cNvCxnSpPr>
          <p:nvPr/>
        </p:nvCxnSpPr>
        <p:spPr>
          <a:xfrm flipV="1">
            <a:off x="1935727" y="3581400"/>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943189" y="3736201"/>
            <a:ext cx="1485811" cy="507831"/>
          </a:xfrm>
          <a:prstGeom prst="rect">
            <a:avLst/>
          </a:prstGeom>
          <a:noFill/>
        </p:spPr>
        <p:txBody>
          <a:bodyPr wrap="square" rtlCol="0">
            <a:spAutoFit/>
          </a:bodyPr>
          <a:lstStyle/>
          <a:p>
            <a:r>
              <a:rPr lang="en-US" sz="1350" dirty="0" smtClean="0"/>
              <a:t>Send update status command</a:t>
            </a:r>
            <a:endParaRPr lang="en-US" sz="1350" dirty="0"/>
          </a:p>
        </p:txBody>
      </p:sp>
      <p:pic>
        <p:nvPicPr>
          <p:cNvPr id="41" name="Picture 4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2" name="Shape 1634"/>
          <p:cNvGrpSpPr/>
          <p:nvPr/>
        </p:nvGrpSpPr>
        <p:grpSpPr>
          <a:xfrm>
            <a:off x="539736" y="2619238"/>
            <a:ext cx="1167391" cy="1188032"/>
            <a:chOff x="2711675" y="2364825"/>
            <a:chExt cx="2695799" cy="2900699"/>
          </a:xfrm>
        </p:grpSpPr>
        <p:sp>
          <p:nvSpPr>
            <p:cNvPr id="43"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4"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45" name="TextBox 44"/>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514581635"/>
      </p:ext>
    </p:extLst>
  </p:cSld>
  <p:clrMapOvr>
    <a:masterClrMapping/>
  </p:clrMapOvr>
  <p:transition spd="slow">
    <p:cut/>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127</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9"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3826459182"/>
      </p:ext>
    </p:extLst>
  </p:cSld>
  <p:clrMapOvr>
    <a:masterClrMapping/>
  </p:clrMapOvr>
  <p:transition spd="slow">
    <p:cut/>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128</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cxnSp>
        <p:nvCxnSpPr>
          <p:cNvPr id="12" name="Straight Arrow Connector 11"/>
          <p:cNvCxnSpPr/>
          <p:nvPr/>
        </p:nvCxnSpPr>
        <p:spPr>
          <a:xfrm flipV="1">
            <a:off x="1109534" y="2133600"/>
            <a:ext cx="1481266" cy="16486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1"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400739156"/>
      </p:ext>
    </p:extLst>
  </p:cSld>
  <p:clrMapOvr>
    <a:masterClrMapping/>
  </p:clrMapOvr>
  <p:transition spd="slow">
    <p:cut/>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129</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cxnSp>
        <p:nvCxnSpPr>
          <p:cNvPr id="14" name="Straight Arrow Connector 13"/>
          <p:cNvCxnSpPr/>
          <p:nvPr/>
        </p:nvCxnSpPr>
        <p:spPr>
          <a:xfrm flipV="1">
            <a:off x="1109534" y="3048000"/>
            <a:ext cx="1481266" cy="7342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2"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cxnSp>
        <p:nvCxnSpPr>
          <p:cNvPr id="15" name="Straight Arrow Connector 14"/>
          <p:cNvCxnSpPr/>
          <p:nvPr/>
        </p:nvCxnSpPr>
        <p:spPr>
          <a:xfrm>
            <a:off x="1109534" y="3782262"/>
            <a:ext cx="1481266" cy="696476"/>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Tree>
    <p:extLst>
      <p:ext uri="{BB962C8B-B14F-4D97-AF65-F5344CB8AC3E}">
        <p14:creationId xmlns:p14="http://schemas.microsoft.com/office/powerpoint/2010/main" val="938913020"/>
      </p:ext>
    </p:extLst>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5122" name="Picture 2" descr="https://documents.lucidchart.com/documents/da8ed6fb-f8f6-47be-bab8-d6c441cf30e2/pages/0_0?a=629&amp;x=5&amp;y=75&amp;w=1210&amp;h=550&amp;store=1&amp;accept=image%2F*&amp;auth=LCA%2008b0065b8d4dd89e5bb6ca06c61d49644b1bb2f0-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38356"/>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194359"/>
      </p:ext>
    </p:extLst>
  </p:cSld>
  <p:clrMapOvr>
    <a:masterClrMapping/>
  </p:clrMapOvr>
  <p:transition spd="slow">
    <p:cut/>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130</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
        <p:nvSpPr>
          <p:cNvPr id="14" name="Text Placeholder 13"/>
          <p:cNvSpPr>
            <a:spLocks noGrp="1"/>
          </p:cNvSpPr>
          <p:nvPr>
            <p:ph type="body" idx="1"/>
          </p:nvPr>
        </p:nvSpPr>
        <p:spPr>
          <a:xfrm>
            <a:off x="5940468" y="1901818"/>
            <a:ext cx="2895600" cy="601766"/>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noAutofit/>
          </a:bodyPr>
          <a:lstStyle/>
          <a:p>
            <a:pPr marL="0" indent="0" algn="ctr">
              <a:buNone/>
            </a:pPr>
            <a:r>
              <a:rPr lang="en-US" sz="2000" dirty="0" smtClean="0"/>
              <a:t>Handle new </a:t>
            </a:r>
            <a:r>
              <a:rPr lang="en-US" sz="2000" dirty="0"/>
              <a:t>t</a:t>
            </a:r>
            <a:r>
              <a:rPr lang="en-US" sz="2000" dirty="0" smtClean="0"/>
              <a:t>reatment</a:t>
            </a:r>
            <a:endParaRPr lang="en-US" sz="2000" dirty="0"/>
          </a:p>
        </p:txBody>
      </p:sp>
      <p:cxnSp>
        <p:nvCxnSpPr>
          <p:cNvPr id="19" name="Straight Arrow Connector 18"/>
          <p:cNvCxnSpPr/>
          <p:nvPr/>
        </p:nvCxnSpPr>
        <p:spPr>
          <a:xfrm flipV="1">
            <a:off x="1109534" y="2133600"/>
            <a:ext cx="1481266" cy="16486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p:cNvCxnSpPr>
            <a:endCxn id="14" idx="1"/>
          </p:cNvCxnSpPr>
          <p:nvPr/>
        </p:nvCxnSpPr>
        <p:spPr>
          <a:xfrm flipV="1">
            <a:off x="4724400" y="2202701"/>
            <a:ext cx="1216068" cy="7099"/>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896607340"/>
      </p:ext>
    </p:extLst>
  </p:cSld>
  <p:clrMapOvr>
    <a:masterClrMapping/>
  </p:clrMapOvr>
  <p:transition spd="slow">
    <p:cut/>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131</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
        <p:nvSpPr>
          <p:cNvPr id="16" name="Text Placeholder 13"/>
          <p:cNvSpPr txBox="1">
            <a:spLocks/>
          </p:cNvSpPr>
          <p:nvPr/>
        </p:nvSpPr>
        <p:spPr>
          <a:xfrm>
            <a:off x="5932408" y="3599864"/>
            <a:ext cx="2898732" cy="714008"/>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vert="horz" lIns="91425" tIns="91425" rIns="91425" bIns="91425" rtlCol="0" anchor="ctr" anchorCtr="0">
            <a:normAutofit/>
          </a:bodyPr>
          <a:lstStyle>
            <a:lvl1pPr marL="342900" indent="-342900" algn="l" defTabSz="914400" rtl="0" eaLnBrk="1" latinLnBrk="0" hangingPunct="1">
              <a:spcBef>
                <a:spcPts val="0"/>
              </a:spcBef>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9pPr>
          </a:lstStyle>
          <a:p>
            <a:pPr marL="0" indent="0" algn="ctr">
              <a:buNone/>
            </a:pPr>
            <a:r>
              <a:rPr lang="en-US" sz="2000" dirty="0">
                <a:solidFill>
                  <a:schemeClr val="tx1"/>
                </a:solidFill>
              </a:rPr>
              <a:t>Notice practice result</a:t>
            </a:r>
          </a:p>
        </p:txBody>
      </p:sp>
      <p:cxnSp>
        <p:nvCxnSpPr>
          <p:cNvPr id="19" name="Straight Arrow Connector 18"/>
          <p:cNvCxnSpPr/>
          <p:nvPr/>
        </p:nvCxnSpPr>
        <p:spPr>
          <a:xfrm flipV="1">
            <a:off x="1109534" y="3048000"/>
            <a:ext cx="1481266" cy="7342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p:cNvCxnSpPr>
            <a:endCxn id="16" idx="1"/>
          </p:cNvCxnSpPr>
          <p:nvPr/>
        </p:nvCxnSpPr>
        <p:spPr>
          <a:xfrm>
            <a:off x="4876800" y="3048000"/>
            <a:ext cx="1055608" cy="908868"/>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7"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18" name="Text Placeholder 13"/>
          <p:cNvSpPr txBox="1">
            <a:spLocks/>
          </p:cNvSpPr>
          <p:nvPr/>
        </p:nvSpPr>
        <p:spPr>
          <a:xfrm>
            <a:off x="5940468" y="1901818"/>
            <a:ext cx="2895600" cy="601766"/>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vert="horz" lIns="91425" tIns="91425" rIns="91425" bIns="91425" rtlCol="0" anchor="ctr" anchorCtr="0">
            <a:noAutofit/>
          </a:bodyPr>
          <a:lstStyle>
            <a:lvl1pPr marL="342900" indent="-342900" algn="l" defTabSz="914400" rtl="0" eaLnBrk="1" latinLnBrk="0" hangingPunct="1">
              <a:spcBef>
                <a:spcPts val="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9pPr>
          </a:lstStyle>
          <a:p>
            <a:pPr marL="0" indent="0" algn="ctr">
              <a:buFont typeface="Arial" pitchFamily="34" charset="0"/>
              <a:buNone/>
            </a:pPr>
            <a:r>
              <a:rPr lang="en-US" sz="2000" smtClean="0"/>
              <a:t>Handle new treatment</a:t>
            </a:r>
            <a:endParaRPr lang="en-US" sz="2000" dirty="0"/>
          </a:p>
        </p:txBody>
      </p:sp>
      <p:cxnSp>
        <p:nvCxnSpPr>
          <p:cNvPr id="20" name="Straight Arrow Connector 19"/>
          <p:cNvCxnSpPr/>
          <p:nvPr/>
        </p:nvCxnSpPr>
        <p:spPr>
          <a:xfrm>
            <a:off x="1109534" y="3782262"/>
            <a:ext cx="1481266" cy="696476"/>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p:cNvCxnSpPr/>
          <p:nvPr/>
        </p:nvCxnSpPr>
        <p:spPr>
          <a:xfrm flipV="1">
            <a:off x="4876800" y="3956868"/>
            <a:ext cx="1055608" cy="521870"/>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5707890"/>
      </p:ext>
    </p:extLst>
  </p:cSld>
  <p:clrMapOvr>
    <a:masterClrMapping/>
  </p:clrMapOvr>
  <p:transition spd="slow">
    <p:cut/>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smtClean="0">
                <a:solidFill>
                  <a:srgbClr val="00B050"/>
                </a:solidFill>
              </a:rPr>
              <a:t>Handle New </a:t>
            </a:r>
            <a:r>
              <a:rPr lang="en" sz="4800" b="1" dirty="0">
                <a:solidFill>
                  <a:srgbClr val="00B050"/>
                </a:solidFill>
              </a:rPr>
              <a:t>Treatment</a:t>
            </a:r>
          </a:p>
        </p:txBody>
      </p:sp>
      <p:sp>
        <p:nvSpPr>
          <p:cNvPr id="110" name="Shape 11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132</a:t>
            </a:fld>
            <a:endParaRPr lang="en"/>
          </a:p>
        </p:txBody>
      </p:sp>
    </p:spTree>
    <p:extLst>
      <p:ext uri="{BB962C8B-B14F-4D97-AF65-F5344CB8AC3E}">
        <p14:creationId xmlns:p14="http://schemas.microsoft.com/office/powerpoint/2010/main" val="3577167873"/>
      </p:ext>
    </p:extLst>
  </p:cSld>
  <p:clrMapOvr>
    <a:masterClrMapping/>
  </p:clrMapOvr>
  <p:transition spd="slow">
    <p:cut/>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133</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133</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13" name="TextBox 12"/>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19" name="TextBox 1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25" name="TextBox 24"/>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sp>
        <p:nvSpPr>
          <p:cNvPr id="36" name="TextBox 35"/>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pic>
        <p:nvPicPr>
          <p:cNvPr id="37" name="Picture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107" y="2120346"/>
            <a:ext cx="1657675" cy="3061254"/>
          </a:xfrm>
          <a:prstGeom prst="rect">
            <a:avLst/>
          </a:prstGeom>
        </p:spPr>
      </p:pic>
      <p:grpSp>
        <p:nvGrpSpPr>
          <p:cNvPr id="38" name="Shape 1634"/>
          <p:cNvGrpSpPr/>
          <p:nvPr/>
        </p:nvGrpSpPr>
        <p:grpSpPr>
          <a:xfrm>
            <a:off x="692136" y="2771638"/>
            <a:ext cx="1167391" cy="1188032"/>
            <a:chOff x="2711675" y="2364825"/>
            <a:chExt cx="2695799" cy="2900699"/>
          </a:xfrm>
        </p:grpSpPr>
        <p:sp>
          <p:nvSpPr>
            <p:cNvPr id="39"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0"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41" name="TextBox 40"/>
          <p:cNvSpPr txBox="1"/>
          <p:nvPr/>
        </p:nvSpPr>
        <p:spPr>
          <a:xfrm>
            <a:off x="711413" y="41604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2349613977"/>
      </p:ext>
    </p:extLst>
  </p:cSld>
  <p:clrMapOvr>
    <a:masterClrMapping/>
  </p:clrMapOvr>
  <p:transition spd="slow">
    <p:cut/>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134</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134</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3" name="TextBox 22"/>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24"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cxnSp>
        <p:nvCxnSpPr>
          <p:cNvPr id="31" name="Straight Arrow Connector 30"/>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124998" y="2280220"/>
            <a:ext cx="1227802" cy="738664"/>
          </a:xfrm>
          <a:prstGeom prst="rect">
            <a:avLst/>
          </a:prstGeom>
          <a:noFill/>
        </p:spPr>
        <p:txBody>
          <a:bodyPr wrap="square" rtlCol="0">
            <a:spAutoFit/>
          </a:bodyPr>
          <a:lstStyle/>
          <a:p>
            <a:r>
              <a:rPr lang="en-US" dirty="0" smtClean="0"/>
              <a:t>Send get treatment request</a:t>
            </a:r>
            <a:endParaRPr lang="en-US" dirty="0"/>
          </a:p>
        </p:txBody>
      </p:sp>
      <p:pic>
        <p:nvPicPr>
          <p:cNvPr id="47" name="Picture 4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8" name="Shape 1634"/>
          <p:cNvGrpSpPr/>
          <p:nvPr/>
        </p:nvGrpSpPr>
        <p:grpSpPr>
          <a:xfrm>
            <a:off x="539736" y="2619238"/>
            <a:ext cx="1167391" cy="1188032"/>
            <a:chOff x="2711675" y="2364825"/>
            <a:chExt cx="2695799" cy="2900699"/>
          </a:xfrm>
        </p:grpSpPr>
        <p:sp>
          <p:nvSpPr>
            <p:cNvPr id="49"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50"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51" name="TextBox 50"/>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784076683"/>
      </p:ext>
    </p:extLst>
  </p:cSld>
  <p:clrMapOvr>
    <a:masterClrMapping/>
  </p:clrMapOvr>
  <p:transition spd="slow">
    <p:cut/>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135</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135</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treatment</a:t>
            </a:r>
            <a:endParaRPr lang="en-US" sz="1350" dirty="0"/>
          </a:p>
        </p:txBody>
      </p:sp>
      <p:sp>
        <p:nvSpPr>
          <p:cNvPr id="24" name="TextBox 23"/>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25"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cxnSp>
        <p:nvCxnSpPr>
          <p:cNvPr id="33" name="Straight Arrow Connector 32"/>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145621" y="2300190"/>
            <a:ext cx="1227802" cy="738664"/>
          </a:xfrm>
          <a:prstGeom prst="rect">
            <a:avLst/>
          </a:prstGeom>
          <a:noFill/>
        </p:spPr>
        <p:txBody>
          <a:bodyPr wrap="square" rtlCol="0">
            <a:spAutoFit/>
          </a:bodyPr>
          <a:lstStyle/>
          <a:p>
            <a:r>
              <a:rPr lang="en-US" dirty="0"/>
              <a:t>Send get treatment request</a:t>
            </a:r>
          </a:p>
        </p:txBody>
      </p:sp>
      <p:pic>
        <p:nvPicPr>
          <p:cNvPr id="54" name="Picture 5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55" name="Shape 1634"/>
          <p:cNvGrpSpPr/>
          <p:nvPr/>
        </p:nvGrpSpPr>
        <p:grpSpPr>
          <a:xfrm>
            <a:off x="539736" y="2619238"/>
            <a:ext cx="1167391" cy="1188032"/>
            <a:chOff x="2711675" y="2364825"/>
            <a:chExt cx="2695799" cy="2900699"/>
          </a:xfrm>
        </p:grpSpPr>
        <p:sp>
          <p:nvSpPr>
            <p:cNvPr id="5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57"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58" name="TextBox 5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cxnSp>
        <p:nvCxnSpPr>
          <p:cNvPr id="19" name="Straight Arrow Connector 18"/>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2458720"/>
      </p:ext>
    </p:extLst>
  </p:cSld>
  <p:clrMapOvr>
    <a:masterClrMapping/>
  </p:clrMapOvr>
  <p:transition spd="slow">
    <p:cut/>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136</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136</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8" name="Straight Connector 27"/>
          <p:cNvCxnSpPr/>
          <p:nvPr/>
        </p:nvCxnSpPr>
        <p:spPr>
          <a:xfrm>
            <a:off x="2602596"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TextBox 24"/>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29"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cxnSp>
        <p:nvCxnSpPr>
          <p:cNvPr id="38" name="Straight Arrow Connector 37"/>
          <p:cNvCxnSpPr>
            <a:cxnSpLocks/>
            <a:endCxn id="48" idx="3"/>
          </p:cNvCxnSpPr>
          <p:nvPr/>
        </p:nvCxnSpPr>
        <p:spPr>
          <a:xfrm flipH="1">
            <a:off x="1937382" y="3478363"/>
            <a:ext cx="1337834" cy="2021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9" name="Shape 688"/>
          <p:cNvGrpSpPr/>
          <p:nvPr/>
        </p:nvGrpSpPr>
        <p:grpSpPr>
          <a:xfrm>
            <a:off x="2133600" y="4737918"/>
            <a:ext cx="1471823" cy="1592092"/>
            <a:chOff x="4336150" y="2339323"/>
            <a:chExt cx="1814399" cy="1044951"/>
          </a:xfrm>
          <a:solidFill>
            <a:schemeClr val="bg2"/>
          </a:solidFill>
        </p:grpSpPr>
        <p:sp>
          <p:nvSpPr>
            <p:cNvPr id="4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dirty="0" err="1" smtClean="0">
                  <a:solidFill>
                    <a:prstClr val="black"/>
                  </a:solidFill>
                  <a:latin typeface="Arial"/>
                  <a:cs typeface="Arial"/>
                </a:rPr>
                <a:t>fromDate</a:t>
              </a:r>
              <a:endParaRPr lang="en" sz="1500" dirty="0">
                <a:solidFill>
                  <a:prstClr val="black"/>
                </a:solidFill>
                <a:latin typeface="Arial"/>
                <a:cs typeface="Arial"/>
              </a:endParaRPr>
            </a:p>
            <a:p>
              <a:pPr defTabSz="685800"/>
              <a:r>
                <a:rPr lang="en-US" sz="1500" dirty="0" smtClean="0">
                  <a:solidFill>
                    <a:srgbClr val="000000"/>
                  </a:solidFill>
                  <a:latin typeface="Arial"/>
                  <a:cs typeface="Arial"/>
                </a:rPr>
                <a:t>t</a:t>
              </a:r>
              <a:r>
                <a:rPr lang="en" sz="1500" dirty="0" smtClean="0">
                  <a:solidFill>
                    <a:srgbClr val="000000"/>
                  </a:solidFill>
                  <a:latin typeface="Arial"/>
                  <a:cs typeface="Arial"/>
                </a:rPr>
                <a:t>oDate</a:t>
              </a:r>
              <a:endParaRPr lang="en" sz="1500" b="1" dirty="0">
                <a:solidFill>
                  <a:prstClr val="black"/>
                </a:solidFill>
                <a:latin typeface="Arial"/>
                <a:cs typeface="Arial"/>
              </a:endParaRPr>
            </a:p>
            <a:p>
              <a:pPr defTabSz="685800"/>
              <a:r>
                <a:rPr lang="en" sz="1500" dirty="0">
                  <a:solidFill>
                    <a:srgbClr val="000000"/>
                  </a:solidFill>
                  <a:latin typeface="Arial"/>
                  <a:cs typeface="Arial"/>
                </a:rPr>
                <a:t>…</a:t>
              </a:r>
            </a:p>
          </p:txBody>
        </p:sp>
        <p:sp>
          <p:nvSpPr>
            <p:cNvPr id="41"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dirty="0" smtClean="0">
                  <a:solidFill>
                    <a:srgbClr val="000000"/>
                  </a:solidFill>
                  <a:latin typeface="Arial"/>
                  <a:cs typeface="Arial"/>
                </a:rPr>
                <a:t>Treatment</a:t>
              </a:r>
              <a:endParaRPr lang="en" sz="1050" b="1" dirty="0">
                <a:solidFill>
                  <a:srgbClr val="000000"/>
                </a:solidFill>
                <a:latin typeface="Arial"/>
                <a:cs typeface="Arial"/>
              </a:endParaRPr>
            </a:p>
          </p:txBody>
        </p:sp>
      </p:grpSp>
      <p:pic>
        <p:nvPicPr>
          <p:cNvPr id="48" name="Picture 4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9" name="Shape 1634"/>
          <p:cNvGrpSpPr/>
          <p:nvPr/>
        </p:nvGrpSpPr>
        <p:grpSpPr>
          <a:xfrm>
            <a:off x="539736" y="2619238"/>
            <a:ext cx="1167391" cy="1188032"/>
            <a:chOff x="2711675" y="2364825"/>
            <a:chExt cx="2695799" cy="2900699"/>
          </a:xfrm>
        </p:grpSpPr>
        <p:sp>
          <p:nvSpPr>
            <p:cNvPr id="50"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51"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52" name="TextBox 51"/>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465833906"/>
      </p:ext>
    </p:extLst>
  </p:cSld>
  <p:clrMapOvr>
    <a:masterClrMapping/>
  </p:clrMapOvr>
  <p:transition spd="slow">
    <p:cut/>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137</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609600" y="2272239"/>
            <a:ext cx="1905000" cy="2931659"/>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t" anchorCtr="0">
              <a:noAutofit/>
            </a:bodyPr>
            <a:lstStyle/>
            <a:p>
              <a:pPr defTabSz="685800"/>
              <a:r>
                <a:rPr lang="en-US" sz="1800" b="1" dirty="0" err="1" smtClean="0">
                  <a:solidFill>
                    <a:srgbClr val="FF0000"/>
                  </a:solidFill>
                  <a:cs typeface="Arial"/>
                  <a:rtl val="0"/>
                </a:rPr>
                <a:t>fromDate</a:t>
              </a:r>
              <a:endParaRPr lang="en" sz="1800" b="1" kern="0" dirty="0" smtClean="0">
                <a:solidFill>
                  <a:srgbClr val="FF0000"/>
                </a:solidFill>
                <a:cs typeface="Arial"/>
                <a:sym typeface="Arial"/>
                <a:rtl val="0"/>
              </a:endParaRPr>
            </a:p>
            <a:p>
              <a:pPr defTabSz="685800"/>
              <a:r>
                <a:rPr lang="en-US" sz="1800" dirty="0" err="1" smtClean="0">
                  <a:solidFill>
                    <a:schemeClr val="tx1"/>
                  </a:solidFill>
                  <a:cs typeface="Arial"/>
                </a:rPr>
                <a:t>toDate</a:t>
              </a:r>
              <a:endParaRPr lang="en" sz="1800" kern="0" dirty="0" smtClean="0">
                <a:solidFill>
                  <a:schemeClr val="tx1"/>
                </a:solidFill>
                <a:cs typeface="Arial"/>
                <a:sym typeface="Arial"/>
                <a:rtl val="0"/>
              </a:endParaRPr>
            </a:p>
            <a:p>
              <a:pPr defTabSz="685800"/>
              <a:r>
                <a:rPr lang="en-US" sz="1800" dirty="0" smtClean="0">
                  <a:solidFill>
                    <a:schemeClr val="tx1"/>
                  </a:solidFill>
                  <a:cs typeface="Arial"/>
                </a:rPr>
                <a:t>patient</a:t>
              </a:r>
              <a:endParaRPr lang="en" sz="1800" dirty="0">
                <a:solidFill>
                  <a:srgbClr val="000000"/>
                </a:solidFill>
                <a:cs typeface="Arial"/>
              </a:endParaRPr>
            </a:p>
            <a:p>
              <a:pPr defTabSz="685800"/>
              <a:r>
                <a:rPr lang="en-US" sz="1800" dirty="0" err="1" smtClean="0">
                  <a:solidFill>
                    <a:schemeClr val="tx1"/>
                  </a:solidFill>
                  <a:cs typeface="Arial"/>
                </a:rPr>
                <a:t>i</a:t>
              </a:r>
              <a:r>
                <a:rPr lang="en" sz="1800" dirty="0">
                  <a:solidFill>
                    <a:schemeClr val="tx1"/>
                  </a:solidFill>
                  <a:cs typeface="Arial"/>
                </a:rPr>
                <a:t>llness</a:t>
              </a:r>
            </a:p>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dirty="0" smtClean="0">
                  <a:solidFill>
                    <a:schemeClr val="tx1"/>
                  </a:solidFill>
                  <a:cs typeface="Arial"/>
                </a:rPr>
                <a:t>advisePractice</a:t>
              </a:r>
              <a:endParaRPr lang="en" sz="1800" dirty="0">
                <a:solidFill>
                  <a:schemeClr val="tx1"/>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sp>
        <p:nvSpPr>
          <p:cNvPr id="10" name="TextBox 9"/>
          <p:cNvSpPr txBox="1"/>
          <p:nvPr/>
        </p:nvSpPr>
        <p:spPr>
          <a:xfrm>
            <a:off x="3334108" y="2613100"/>
            <a:ext cx="448642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Date when patient make medical examination</a:t>
            </a:r>
            <a:endParaRPr lang="en-US" sz="1800" kern="1200" dirty="0">
              <a:solidFill>
                <a:prstClr val="black"/>
              </a:solidFill>
              <a:latin typeface="Calibri"/>
              <a:ea typeface="+mn-ea"/>
              <a:cs typeface="+mn-cs"/>
            </a:endParaRPr>
          </a:p>
        </p:txBody>
      </p:sp>
      <p:sp>
        <p:nvSpPr>
          <p:cNvPr id="11" name="Right Arrow 10"/>
          <p:cNvSpPr/>
          <p:nvPr/>
        </p:nvSpPr>
        <p:spPr>
          <a:xfrm>
            <a:off x="1769712" y="2704122"/>
            <a:ext cx="1564396" cy="187287"/>
          </a:xfrm>
          <a:prstGeom prst="rightArrow">
            <a:avLst/>
          </a:prstGeom>
          <a:ln w="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3202721792"/>
      </p:ext>
    </p:extLst>
  </p:cSld>
  <p:clrMapOvr>
    <a:masterClrMapping/>
  </p:clrMapOvr>
  <p:transition spd="slow">
    <p:cut/>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138</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609600" y="2272239"/>
            <a:ext cx="1905000" cy="2931659"/>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t" anchorCtr="0">
              <a:noAutofit/>
            </a:bodyPr>
            <a:lstStyle/>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b="1" dirty="0" err="1" smtClean="0">
                  <a:solidFill>
                    <a:srgbClr val="FF0000"/>
                  </a:solidFill>
                  <a:cs typeface="Arial"/>
                </a:rPr>
                <a:t>toDate</a:t>
              </a:r>
              <a:endParaRPr lang="en" sz="1800" b="1" kern="0" dirty="0" smtClean="0">
                <a:solidFill>
                  <a:srgbClr val="FF0000"/>
                </a:solidFill>
                <a:cs typeface="Arial"/>
                <a:sym typeface="Arial"/>
                <a:rtl val="0"/>
              </a:endParaRPr>
            </a:p>
            <a:p>
              <a:pPr defTabSz="685800"/>
              <a:r>
                <a:rPr lang="en-US" sz="1800" dirty="0" smtClean="0">
                  <a:solidFill>
                    <a:schemeClr val="tx1"/>
                  </a:solidFill>
                  <a:cs typeface="Arial"/>
                </a:rPr>
                <a:t>patient</a:t>
              </a:r>
              <a:endParaRPr lang="en" sz="1800" dirty="0">
                <a:solidFill>
                  <a:srgbClr val="000000"/>
                </a:solidFill>
                <a:cs typeface="Arial"/>
              </a:endParaRPr>
            </a:p>
            <a:p>
              <a:pPr defTabSz="685800"/>
              <a:r>
                <a:rPr lang="en-US" sz="1800" dirty="0" err="1" smtClean="0">
                  <a:solidFill>
                    <a:schemeClr val="tx1"/>
                  </a:solidFill>
                  <a:cs typeface="Arial"/>
                </a:rPr>
                <a:t>i</a:t>
              </a:r>
              <a:r>
                <a:rPr lang="en" sz="1800" dirty="0">
                  <a:solidFill>
                    <a:schemeClr val="tx1"/>
                  </a:solidFill>
                  <a:cs typeface="Arial"/>
                </a:rPr>
                <a:t>llness</a:t>
              </a:r>
            </a:p>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dirty="0" smtClean="0">
                  <a:solidFill>
                    <a:schemeClr val="tx1"/>
                  </a:solidFill>
                  <a:cs typeface="Arial"/>
                </a:rPr>
                <a:t>advisePractice</a:t>
              </a:r>
              <a:endParaRPr lang="en" sz="1800" dirty="0">
                <a:solidFill>
                  <a:schemeClr val="tx1"/>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sp>
        <p:nvSpPr>
          <p:cNvPr id="15" name="TextBox 14"/>
          <p:cNvSpPr txBox="1"/>
          <p:nvPr/>
        </p:nvSpPr>
        <p:spPr>
          <a:xfrm>
            <a:off x="3341482" y="2899726"/>
            <a:ext cx="4338367"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Date when patient end medical examination</a:t>
            </a:r>
            <a:endParaRPr lang="en-US" sz="1800" kern="1200" dirty="0">
              <a:solidFill>
                <a:prstClr val="black"/>
              </a:solidFill>
              <a:latin typeface="Calibri"/>
              <a:ea typeface="+mn-ea"/>
              <a:cs typeface="+mn-cs"/>
            </a:endParaRPr>
          </a:p>
        </p:txBody>
      </p:sp>
      <p:sp>
        <p:nvSpPr>
          <p:cNvPr id="16" name="Right Arrow 15"/>
          <p:cNvSpPr/>
          <p:nvPr/>
        </p:nvSpPr>
        <p:spPr>
          <a:xfrm>
            <a:off x="1777086" y="2990749"/>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4177373705"/>
      </p:ext>
    </p:extLst>
  </p:cSld>
  <p:clrMapOvr>
    <a:masterClrMapping/>
  </p:clrMapOvr>
  <p:transition spd="slow">
    <p:cut/>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139</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609600" y="2272239"/>
            <a:ext cx="1905000" cy="2931659"/>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t" anchorCtr="0">
              <a:noAutofit/>
            </a:bodyPr>
            <a:lstStyle/>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dirty="0" err="1" smtClean="0">
                  <a:solidFill>
                    <a:schemeClr val="tx1"/>
                  </a:solidFill>
                  <a:cs typeface="Arial"/>
                </a:rPr>
                <a:t>toDate</a:t>
              </a:r>
              <a:endParaRPr lang="en" sz="1800" kern="0" dirty="0" smtClean="0">
                <a:solidFill>
                  <a:schemeClr val="tx1"/>
                </a:solidFill>
                <a:cs typeface="Arial"/>
                <a:sym typeface="Arial"/>
                <a:rtl val="0"/>
              </a:endParaRPr>
            </a:p>
            <a:p>
              <a:pPr defTabSz="685800"/>
              <a:r>
                <a:rPr lang="en-US" sz="1800" b="1" dirty="0" smtClean="0">
                  <a:solidFill>
                    <a:srgbClr val="FF0000"/>
                  </a:solidFill>
                  <a:cs typeface="Arial"/>
                </a:rPr>
                <a:t>patient</a:t>
              </a:r>
              <a:endParaRPr lang="en" sz="1800" b="1" dirty="0">
                <a:solidFill>
                  <a:srgbClr val="FF0000"/>
                </a:solidFill>
                <a:cs typeface="Arial"/>
              </a:endParaRPr>
            </a:p>
            <a:p>
              <a:pPr defTabSz="685800"/>
              <a:r>
                <a:rPr lang="en-US" sz="1800" dirty="0" err="1" smtClean="0">
                  <a:solidFill>
                    <a:schemeClr val="tx1"/>
                  </a:solidFill>
                  <a:cs typeface="Arial"/>
                </a:rPr>
                <a:t>i</a:t>
              </a:r>
              <a:r>
                <a:rPr lang="en" sz="1800" dirty="0">
                  <a:solidFill>
                    <a:schemeClr val="tx1"/>
                  </a:solidFill>
                  <a:cs typeface="Arial"/>
                </a:rPr>
                <a:t>llness</a:t>
              </a:r>
            </a:p>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dirty="0" smtClean="0">
                  <a:solidFill>
                    <a:schemeClr val="tx1"/>
                  </a:solidFill>
                  <a:cs typeface="Arial"/>
                </a:rPr>
                <a:t>advisePractice</a:t>
              </a:r>
              <a:endParaRPr lang="en" sz="1800" dirty="0">
                <a:solidFill>
                  <a:schemeClr val="tx1"/>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sp>
        <p:nvSpPr>
          <p:cNvPr id="17" name="TextBox 16"/>
          <p:cNvSpPr txBox="1"/>
          <p:nvPr/>
        </p:nvSpPr>
        <p:spPr>
          <a:xfrm>
            <a:off x="3341482" y="3181612"/>
            <a:ext cx="2203295"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Patient’s information</a:t>
            </a:r>
            <a:endParaRPr lang="en-US" sz="1800" kern="1200" dirty="0">
              <a:solidFill>
                <a:prstClr val="black"/>
              </a:solidFill>
              <a:latin typeface="Calibri"/>
              <a:ea typeface="+mn-ea"/>
              <a:cs typeface="+mn-cs"/>
            </a:endParaRPr>
          </a:p>
        </p:txBody>
      </p:sp>
      <p:sp>
        <p:nvSpPr>
          <p:cNvPr id="18" name="Right Arrow 17"/>
          <p:cNvSpPr/>
          <p:nvPr/>
        </p:nvSpPr>
        <p:spPr>
          <a:xfrm>
            <a:off x="1777086" y="3272635"/>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626575761"/>
      </p:ext>
    </p:extLst>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74" name="Shape 1974"/>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dirty="0">
                <a:solidFill>
                  <a:srgbClr val="00B050"/>
                </a:solidFill>
              </a:rPr>
              <a:t>Advantages / Disadvantages</a:t>
            </a:r>
          </a:p>
        </p:txBody>
      </p:sp>
      <p:sp>
        <p:nvSpPr>
          <p:cNvPr id="1975" name="Shape 1975"/>
          <p:cNvSpPr txBox="1">
            <a:spLocks noGrp="1"/>
          </p:cNvSpPr>
          <p:nvPr>
            <p:ph type="sldNum" sz="quarter"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14</a:t>
            </a:fld>
            <a:endParaRPr lang="en"/>
          </a:p>
        </p:txBody>
      </p:sp>
    </p:spTree>
    <p:extLst>
      <p:ext uri="{BB962C8B-B14F-4D97-AF65-F5344CB8AC3E}">
        <p14:creationId xmlns:p14="http://schemas.microsoft.com/office/powerpoint/2010/main" val="882902160"/>
      </p:ext>
    </p:extLst>
  </p:cSld>
  <p:clrMapOvr>
    <a:masterClrMapping/>
  </p:clrMapOvr>
  <p:transition spd="slow">
    <p:cut/>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140</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609600" y="2272239"/>
            <a:ext cx="1905000" cy="2931659"/>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t" anchorCtr="0">
              <a:noAutofit/>
            </a:bodyPr>
            <a:lstStyle/>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dirty="0" err="1" smtClean="0">
                  <a:solidFill>
                    <a:schemeClr val="tx1"/>
                  </a:solidFill>
                  <a:cs typeface="Arial"/>
                </a:rPr>
                <a:t>toDate</a:t>
              </a:r>
              <a:endParaRPr lang="en" sz="1800" kern="0" dirty="0" smtClean="0">
                <a:solidFill>
                  <a:schemeClr val="tx1"/>
                </a:solidFill>
                <a:cs typeface="Arial"/>
                <a:sym typeface="Arial"/>
                <a:rtl val="0"/>
              </a:endParaRPr>
            </a:p>
            <a:p>
              <a:pPr defTabSz="685800"/>
              <a:r>
                <a:rPr lang="en-US" sz="1800" dirty="0" smtClean="0">
                  <a:solidFill>
                    <a:schemeClr val="tx1"/>
                  </a:solidFill>
                  <a:cs typeface="Arial"/>
                </a:rPr>
                <a:t>patient</a:t>
              </a:r>
              <a:endParaRPr lang="en" sz="1800" dirty="0">
                <a:solidFill>
                  <a:srgbClr val="000000"/>
                </a:solidFill>
                <a:cs typeface="Arial"/>
              </a:endParaRPr>
            </a:p>
            <a:p>
              <a:pPr defTabSz="685800"/>
              <a:r>
                <a:rPr lang="en-US" sz="1800" b="1" dirty="0" err="1" smtClean="0">
                  <a:solidFill>
                    <a:srgbClr val="FF0000"/>
                  </a:solidFill>
                  <a:cs typeface="Arial"/>
                </a:rPr>
                <a:t>i</a:t>
              </a:r>
              <a:r>
                <a:rPr lang="en" sz="1800" b="1" dirty="0">
                  <a:solidFill>
                    <a:srgbClr val="FF0000"/>
                  </a:solidFill>
                  <a:cs typeface="Arial"/>
                </a:rPr>
                <a:t>llness</a:t>
              </a:r>
            </a:p>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dirty="0" smtClean="0">
                  <a:solidFill>
                    <a:schemeClr val="tx1"/>
                  </a:solidFill>
                  <a:cs typeface="Arial"/>
                </a:rPr>
                <a:t>advisePractice</a:t>
              </a:r>
              <a:endParaRPr lang="en" sz="1800" dirty="0">
                <a:solidFill>
                  <a:schemeClr val="tx1"/>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sp>
        <p:nvSpPr>
          <p:cNvPr id="19" name="TextBox 18"/>
          <p:cNvSpPr txBox="1"/>
          <p:nvPr/>
        </p:nvSpPr>
        <p:spPr>
          <a:xfrm>
            <a:off x="3341482" y="3453876"/>
            <a:ext cx="2058577"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Illness’s information</a:t>
            </a:r>
            <a:endParaRPr lang="en-US" sz="1800" kern="1200" dirty="0">
              <a:solidFill>
                <a:prstClr val="black"/>
              </a:solidFill>
              <a:latin typeface="Calibri"/>
              <a:ea typeface="+mn-ea"/>
              <a:cs typeface="+mn-cs"/>
            </a:endParaRPr>
          </a:p>
        </p:txBody>
      </p:sp>
      <p:sp>
        <p:nvSpPr>
          <p:cNvPr id="20" name="Right Arrow 19"/>
          <p:cNvSpPr/>
          <p:nvPr/>
        </p:nvSpPr>
        <p:spPr>
          <a:xfrm>
            <a:off x="1777086" y="3544903"/>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3583622886"/>
      </p:ext>
    </p:extLst>
  </p:cSld>
  <p:clrMapOvr>
    <a:masterClrMapping/>
  </p:clrMapOvr>
  <p:transition spd="slow">
    <p:cut/>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141</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609600" y="2272239"/>
            <a:ext cx="1905000" cy="2931659"/>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t" anchorCtr="0">
              <a:noAutofit/>
            </a:bodyPr>
            <a:lstStyle/>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dirty="0" err="1" smtClean="0">
                  <a:solidFill>
                    <a:schemeClr val="tx1"/>
                  </a:solidFill>
                  <a:cs typeface="Arial"/>
                </a:rPr>
                <a:t>toDate</a:t>
              </a:r>
              <a:endParaRPr lang="en" sz="1800" kern="0" dirty="0" smtClean="0">
                <a:solidFill>
                  <a:schemeClr val="tx1"/>
                </a:solidFill>
                <a:cs typeface="Arial"/>
                <a:sym typeface="Arial"/>
                <a:rtl val="0"/>
              </a:endParaRPr>
            </a:p>
            <a:p>
              <a:pPr defTabSz="685800"/>
              <a:r>
                <a:rPr lang="en-US" sz="1800" dirty="0" smtClean="0">
                  <a:solidFill>
                    <a:schemeClr val="tx1"/>
                  </a:solidFill>
                  <a:cs typeface="Arial"/>
                </a:rPr>
                <a:t>patient</a:t>
              </a:r>
              <a:endParaRPr lang="en" sz="1800" dirty="0">
                <a:solidFill>
                  <a:srgbClr val="000000"/>
                </a:solidFill>
                <a:cs typeface="Arial"/>
              </a:endParaRPr>
            </a:p>
            <a:p>
              <a:pPr defTabSz="685800"/>
              <a:r>
                <a:rPr lang="en-US" sz="1800" dirty="0" err="1" smtClean="0">
                  <a:solidFill>
                    <a:schemeClr val="tx1"/>
                  </a:solidFill>
                  <a:cs typeface="Arial"/>
                </a:rPr>
                <a:t>i</a:t>
              </a:r>
              <a:r>
                <a:rPr lang="en" sz="1800" dirty="0">
                  <a:solidFill>
                    <a:schemeClr val="tx1"/>
                  </a:solidFill>
                  <a:cs typeface="Arial"/>
                </a:rPr>
                <a:t>llness</a:t>
              </a:r>
            </a:p>
            <a:p>
              <a:pPr defTabSz="685800"/>
              <a:r>
                <a:rPr lang="en" sz="1800" b="1" dirty="0" smtClean="0">
                  <a:solidFill>
                    <a:srgbClr val="FF0000"/>
                  </a:solidFill>
                  <a:cs typeface="Arial"/>
                </a:rPr>
                <a:t>adviseFood</a:t>
              </a:r>
              <a:endParaRPr lang="en" sz="1800" b="1" dirty="0">
                <a:solidFill>
                  <a:srgbClr val="FF0000"/>
                </a:solidFill>
                <a:cs typeface="Arial"/>
              </a:endParaRPr>
            </a:p>
            <a:p>
              <a:pPr defTabSz="685800"/>
              <a:r>
                <a:rPr lang="en" sz="1800" dirty="0" smtClean="0">
                  <a:solidFill>
                    <a:schemeClr val="tx1"/>
                  </a:solidFill>
                  <a:cs typeface="Arial"/>
                </a:rPr>
                <a:t>advisePractice</a:t>
              </a:r>
              <a:endParaRPr lang="en" sz="1800" dirty="0">
                <a:solidFill>
                  <a:schemeClr val="tx1"/>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sp>
        <p:nvSpPr>
          <p:cNvPr id="21" name="TextBox 20"/>
          <p:cNvSpPr txBox="1"/>
          <p:nvPr/>
        </p:nvSpPr>
        <p:spPr>
          <a:xfrm>
            <a:off x="3926681" y="3741807"/>
            <a:ext cx="3693319"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Food activities which patient must do</a:t>
            </a:r>
            <a:endParaRPr lang="en-US" sz="1800" kern="1200" dirty="0">
              <a:solidFill>
                <a:prstClr val="black"/>
              </a:solidFill>
              <a:latin typeface="Calibri"/>
              <a:ea typeface="+mn-ea"/>
              <a:cs typeface="+mn-cs"/>
            </a:endParaRPr>
          </a:p>
        </p:txBody>
      </p:sp>
      <p:sp>
        <p:nvSpPr>
          <p:cNvPr id="22" name="Right Arrow 21"/>
          <p:cNvSpPr/>
          <p:nvPr/>
        </p:nvSpPr>
        <p:spPr>
          <a:xfrm>
            <a:off x="2362285" y="3832830"/>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2611127047"/>
      </p:ext>
    </p:extLst>
  </p:cSld>
  <p:clrMapOvr>
    <a:masterClrMapping/>
  </p:clrMapOvr>
  <p:transition spd="slow">
    <p:cut/>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142</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609600" y="2272239"/>
            <a:ext cx="1905000" cy="2931659"/>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t" anchorCtr="0">
              <a:noAutofit/>
            </a:bodyPr>
            <a:lstStyle/>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dirty="0" err="1" smtClean="0">
                  <a:solidFill>
                    <a:schemeClr val="tx1"/>
                  </a:solidFill>
                  <a:cs typeface="Arial"/>
                </a:rPr>
                <a:t>toDate</a:t>
              </a:r>
              <a:endParaRPr lang="en" sz="1800" kern="0" dirty="0" smtClean="0">
                <a:solidFill>
                  <a:schemeClr val="tx1"/>
                </a:solidFill>
                <a:cs typeface="Arial"/>
                <a:sym typeface="Arial"/>
                <a:rtl val="0"/>
              </a:endParaRPr>
            </a:p>
            <a:p>
              <a:pPr defTabSz="685800"/>
              <a:r>
                <a:rPr lang="en-US" sz="1800" dirty="0" smtClean="0">
                  <a:solidFill>
                    <a:schemeClr val="tx1"/>
                  </a:solidFill>
                  <a:cs typeface="Arial"/>
                </a:rPr>
                <a:t>patient</a:t>
              </a:r>
              <a:endParaRPr lang="en" sz="1800" dirty="0">
                <a:solidFill>
                  <a:srgbClr val="000000"/>
                </a:solidFill>
                <a:cs typeface="Arial"/>
              </a:endParaRPr>
            </a:p>
            <a:p>
              <a:pPr defTabSz="685800"/>
              <a:r>
                <a:rPr lang="en-US" sz="1800" dirty="0" err="1" smtClean="0">
                  <a:solidFill>
                    <a:schemeClr val="tx1"/>
                  </a:solidFill>
                  <a:cs typeface="Arial"/>
                </a:rPr>
                <a:t>i</a:t>
              </a:r>
              <a:r>
                <a:rPr lang="en" sz="1800" dirty="0">
                  <a:solidFill>
                    <a:schemeClr val="tx1"/>
                  </a:solidFill>
                  <a:cs typeface="Arial"/>
                </a:rPr>
                <a:t>llness</a:t>
              </a:r>
            </a:p>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b="1" dirty="0" smtClean="0">
                  <a:solidFill>
                    <a:srgbClr val="FF0000"/>
                  </a:solidFill>
                  <a:cs typeface="Arial"/>
                </a:rPr>
                <a:t>advisePractice</a:t>
              </a:r>
              <a:endParaRPr lang="en" sz="1800" b="1" dirty="0">
                <a:solidFill>
                  <a:srgbClr val="FF0000"/>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sp>
        <p:nvSpPr>
          <p:cNvPr id="23" name="TextBox 22"/>
          <p:cNvSpPr txBox="1"/>
          <p:nvPr/>
        </p:nvSpPr>
        <p:spPr>
          <a:xfrm>
            <a:off x="3906398" y="3999926"/>
            <a:ext cx="3970639"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Practice activities which patient must do</a:t>
            </a:r>
            <a:endParaRPr lang="en-US" sz="1800" kern="1200" dirty="0">
              <a:solidFill>
                <a:prstClr val="black"/>
              </a:solidFill>
              <a:latin typeface="Calibri"/>
              <a:ea typeface="+mn-ea"/>
              <a:cs typeface="+mn-cs"/>
            </a:endParaRPr>
          </a:p>
        </p:txBody>
      </p:sp>
      <p:sp>
        <p:nvSpPr>
          <p:cNvPr id="24" name="Right Arrow 23"/>
          <p:cNvSpPr/>
          <p:nvPr/>
        </p:nvSpPr>
        <p:spPr>
          <a:xfrm>
            <a:off x="2342002" y="4090949"/>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3238180358"/>
      </p:ext>
    </p:extLst>
  </p:cSld>
  <p:clrMapOvr>
    <a:masterClrMapping/>
  </p:clrMapOvr>
  <p:transition spd="slow">
    <p:cut/>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143</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609600" y="2272239"/>
            <a:ext cx="1905000" cy="2931659"/>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t" anchorCtr="0">
              <a:noAutofit/>
            </a:bodyPr>
            <a:lstStyle/>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dirty="0" err="1" smtClean="0">
                  <a:solidFill>
                    <a:schemeClr val="tx1"/>
                  </a:solidFill>
                  <a:cs typeface="Arial"/>
                </a:rPr>
                <a:t>toDate</a:t>
              </a:r>
              <a:endParaRPr lang="en" sz="1800" kern="0" dirty="0" smtClean="0">
                <a:solidFill>
                  <a:schemeClr val="tx1"/>
                </a:solidFill>
                <a:cs typeface="Arial"/>
                <a:sym typeface="Arial"/>
                <a:rtl val="0"/>
              </a:endParaRPr>
            </a:p>
            <a:p>
              <a:pPr defTabSz="685800"/>
              <a:r>
                <a:rPr lang="en-US" sz="1800" dirty="0" smtClean="0">
                  <a:solidFill>
                    <a:schemeClr val="tx1"/>
                  </a:solidFill>
                  <a:cs typeface="Arial"/>
                </a:rPr>
                <a:t>patient</a:t>
              </a:r>
              <a:endParaRPr lang="en" sz="1800" dirty="0">
                <a:solidFill>
                  <a:srgbClr val="000000"/>
                </a:solidFill>
                <a:cs typeface="Arial"/>
              </a:endParaRPr>
            </a:p>
            <a:p>
              <a:pPr defTabSz="685800"/>
              <a:r>
                <a:rPr lang="en-US" sz="1800" dirty="0" err="1" smtClean="0">
                  <a:solidFill>
                    <a:schemeClr val="tx1"/>
                  </a:solidFill>
                  <a:cs typeface="Arial"/>
                </a:rPr>
                <a:t>i</a:t>
              </a:r>
              <a:r>
                <a:rPr lang="en" sz="1800" dirty="0">
                  <a:solidFill>
                    <a:schemeClr val="tx1"/>
                  </a:solidFill>
                  <a:cs typeface="Arial"/>
                </a:rPr>
                <a:t>llness</a:t>
              </a:r>
            </a:p>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dirty="0" smtClean="0">
                  <a:solidFill>
                    <a:schemeClr val="tx1"/>
                  </a:solidFill>
                  <a:cs typeface="Arial"/>
                </a:rPr>
                <a:t>advisePractice</a:t>
              </a:r>
              <a:endParaRPr lang="en" sz="1800" dirty="0">
                <a:solidFill>
                  <a:schemeClr val="tx1"/>
                </a:solidFill>
                <a:cs typeface="Arial"/>
              </a:endParaRPr>
            </a:p>
            <a:p>
              <a:pPr defTabSz="685800"/>
              <a:r>
                <a:rPr lang="en" sz="1800" b="1" dirty="0" smtClean="0">
                  <a:solidFill>
                    <a:srgbClr val="FF0000"/>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sp>
        <p:nvSpPr>
          <p:cNvPr id="25" name="TextBox 24"/>
          <p:cNvSpPr txBox="1"/>
          <p:nvPr/>
        </p:nvSpPr>
        <p:spPr>
          <a:xfrm>
            <a:off x="3906398" y="4285084"/>
            <a:ext cx="4100418"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Medicine activities which patient must do</a:t>
            </a:r>
            <a:endParaRPr lang="en-US" sz="1800" kern="1200" dirty="0">
              <a:solidFill>
                <a:prstClr val="black"/>
              </a:solidFill>
              <a:latin typeface="Calibri"/>
              <a:ea typeface="+mn-ea"/>
              <a:cs typeface="+mn-cs"/>
            </a:endParaRPr>
          </a:p>
        </p:txBody>
      </p:sp>
      <p:sp>
        <p:nvSpPr>
          <p:cNvPr id="26" name="Right Arrow 25"/>
          <p:cNvSpPr/>
          <p:nvPr/>
        </p:nvSpPr>
        <p:spPr>
          <a:xfrm>
            <a:off x="2342002" y="4376107"/>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361724973"/>
      </p:ext>
    </p:extLst>
  </p:cSld>
  <p:clrMapOvr>
    <a:masterClrMapping/>
  </p:clrMapOvr>
  <p:transition spd="slow">
    <p:cut/>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144</a:t>
            </a:fld>
            <a:endParaRPr lang="en">
              <a:solidFill>
                <a:prstClr val="black">
                  <a:tint val="75000"/>
                </a:prstClr>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62" y="3034415"/>
            <a:ext cx="1905000" cy="1905000"/>
          </a:xfrm>
          <a:prstGeom prst="rect">
            <a:avLst/>
          </a:prstGeom>
        </p:spPr>
      </p:pic>
      <p:sp>
        <p:nvSpPr>
          <p:cNvPr id="9"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4240464907"/>
      </p:ext>
    </p:extLst>
  </p:cSld>
  <p:clrMapOvr>
    <a:masterClrMapping/>
  </p:clrMapOvr>
  <p:transition spd="slow">
    <p:cut/>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145</a:t>
            </a:fld>
            <a:endParaRPr lang="en">
              <a:solidFill>
                <a:prstClr val="black">
                  <a:tint val="75000"/>
                </a:prstClr>
              </a:solidFill>
            </a:endParaRPr>
          </a:p>
        </p:txBody>
      </p:sp>
      <p:pic>
        <p:nvPicPr>
          <p:cNvPr id="7" name="Picture 5" descr="https://documents.lucidchart.com/documents/34cde04f-081b-4579-b1e6-e174cfd8e2c7/pages/0_0?a=632&amp;x=76&amp;y=125&amp;w=968&amp;h=330&amp;store=1&amp;accept=image%2F*&amp;auth=LCA%203efae5ea920d7b760c08b9dbb2b2a9d45a454fb9-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8"/>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1938505528"/>
      </p:ext>
    </p:extLst>
  </p:cSld>
  <p:clrMapOvr>
    <a:masterClrMapping/>
  </p:clrMapOvr>
  <p:transition spd="slow">
    <p:cut/>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146</a:t>
            </a:fld>
            <a:endParaRPr lang="en">
              <a:solidFill>
                <a:prstClr val="black">
                  <a:tint val="75000"/>
                </a:prstClr>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schemeClr val="tx1"/>
                </a:solidFill>
                <a:latin typeface="Calibri"/>
                <a:ea typeface="+mn-ea"/>
                <a:cs typeface="+mn-cs"/>
              </a:rPr>
              <a:t>7:00</a:t>
            </a:r>
            <a:endParaRPr lang="en-US" sz="1800" kern="1200" dirty="0">
              <a:solidFill>
                <a:schemeClr val="tx1"/>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4014274912"/>
      </p:ext>
    </p:extLst>
  </p:cSld>
  <p:clrMapOvr>
    <a:masterClrMapping/>
  </p:clrMapOvr>
  <p:transition spd="slow">
    <p:cut/>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147</a:t>
            </a:fld>
            <a:endParaRPr lang="en">
              <a:solidFill>
                <a:prstClr val="black">
                  <a:tint val="75000"/>
                </a:prstClr>
              </a:solidFill>
            </a:endParaRPr>
          </a:p>
        </p:txBody>
      </p:sp>
      <p:pic>
        <p:nvPicPr>
          <p:cNvPr id="8" name="Picture 2" descr="https://documents.lucidchart.com/documents/34cde04f-081b-4579-b1e6-e174cfd8e2c7/pages/0_0?a=634&amp;x=76&amp;y=125&amp;w=968&amp;h=330&amp;store=1&amp;accept=image%2F*&amp;auth=LCA%20416ef0d773ab4465095d30f9efac017d2db911ed-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8"/>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1900317679"/>
      </p:ext>
    </p:extLst>
  </p:cSld>
  <p:clrMapOvr>
    <a:masterClrMapping/>
  </p:clrMapOvr>
  <p:transition spd="slow">
    <p:cut/>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148</a:t>
            </a:fld>
            <a:endParaRPr lang="en">
              <a:solidFill>
                <a:prstClr val="black">
                  <a:tint val="75000"/>
                </a:prstClr>
              </a:solidFill>
            </a:endParaRPr>
          </a:p>
        </p:txBody>
      </p:sp>
      <p:sp>
        <p:nvSpPr>
          <p:cNvPr id="2" name="Rectangle 1"/>
          <p:cNvSpPr/>
          <p:nvPr/>
        </p:nvSpPr>
        <p:spPr>
          <a:xfrm>
            <a:off x="942262" y="182879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13" name="Rectangle 12"/>
          <p:cNvSpPr/>
          <p:nvPr/>
        </p:nvSpPr>
        <p:spPr>
          <a:xfrm>
            <a:off x="2151485" y="2633028"/>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14" name="Rectangle 13"/>
          <p:cNvSpPr/>
          <p:nvPr/>
        </p:nvSpPr>
        <p:spPr>
          <a:xfrm>
            <a:off x="3351285" y="1828794"/>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15" name="Rectangle 14"/>
          <p:cNvSpPr/>
          <p:nvPr/>
        </p:nvSpPr>
        <p:spPr>
          <a:xfrm>
            <a:off x="4558470"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16" name="Rectangle 15"/>
          <p:cNvSpPr/>
          <p:nvPr/>
        </p:nvSpPr>
        <p:spPr>
          <a:xfrm>
            <a:off x="5760308" y="1828793"/>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17" name="Rectangle 16"/>
          <p:cNvSpPr/>
          <p:nvPr/>
        </p:nvSpPr>
        <p:spPr>
          <a:xfrm>
            <a:off x="6965455"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
        <p:nvSpPr>
          <p:cNvPr id="23"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3741603485"/>
      </p:ext>
    </p:extLst>
  </p:cSld>
  <p:clrMapOvr>
    <a:masterClrMapping/>
  </p:clrMapOvr>
  <p:transition spd="slow">
    <p:cut/>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149</a:t>
            </a:fld>
            <a:endParaRPr lang="en">
              <a:solidFill>
                <a:prstClr val="black">
                  <a:tint val="75000"/>
                </a:prstClr>
              </a:solidFill>
            </a:endParaRPr>
          </a:p>
        </p:txBody>
      </p:sp>
      <p:pic>
        <p:nvPicPr>
          <p:cNvPr id="7" name="Picture 2" descr="https://documents.lucidchart.com/documents/34cde04f-081b-4579-b1e6-e174cfd8e2c7/pages/0_0?a=636&amp;x=76&amp;y=125&amp;w=968&amp;h=330&amp;store=1&amp;accept=image%2F*&amp;auth=LCA%207ebceae35df50b258487191d9e256ac606e73ced-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600"/>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3615289072"/>
      </p:ext>
    </p:extLst>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Medical examination is simple</a:t>
            </a:r>
            <a:endParaRPr lang="en-US" dirty="0"/>
          </a:p>
        </p:txBody>
      </p:sp>
    </p:spTree>
    <p:extLst>
      <p:ext uri="{BB962C8B-B14F-4D97-AF65-F5344CB8AC3E}">
        <p14:creationId xmlns:p14="http://schemas.microsoft.com/office/powerpoint/2010/main" val="1147467844"/>
      </p:ext>
    </p:extLst>
  </p:cSld>
  <p:clrMapOvr>
    <a:masterClrMapping/>
  </p:clrMapOvr>
  <p:transition spd="slow">
    <p:cut/>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150</a:t>
            </a:fld>
            <a:endParaRPr lang="en">
              <a:solidFill>
                <a:prstClr val="black">
                  <a:tint val="75000"/>
                </a:prstClr>
              </a:solidFill>
            </a:endParaRPr>
          </a:p>
        </p:txBody>
      </p:sp>
      <p:sp>
        <p:nvSpPr>
          <p:cNvPr id="6" name="Rectangle 5"/>
          <p:cNvSpPr/>
          <p:nvPr/>
        </p:nvSpPr>
        <p:spPr>
          <a:xfrm>
            <a:off x="4296578" y="1498294"/>
            <a:ext cx="2379644" cy="6940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Food Activities</a:t>
            </a:r>
            <a:endParaRPr lang="en-US" sz="1800" kern="1200" dirty="0">
              <a:solidFill>
                <a:schemeClr val="tx1"/>
              </a:solidFill>
            </a:endParaRPr>
          </a:p>
        </p:txBody>
      </p:sp>
      <p:sp>
        <p:nvSpPr>
          <p:cNvPr id="10" name="Rectangle 9"/>
          <p:cNvSpPr/>
          <p:nvPr/>
        </p:nvSpPr>
        <p:spPr>
          <a:xfrm>
            <a:off x="4296577" y="2438400"/>
            <a:ext cx="2379645" cy="6940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Practice Activities</a:t>
            </a:r>
            <a:endParaRPr lang="en-US" sz="1800" kern="1200" dirty="0">
              <a:solidFill>
                <a:schemeClr val="tx1"/>
              </a:solidFill>
            </a:endParaRPr>
          </a:p>
        </p:txBody>
      </p:sp>
      <p:sp>
        <p:nvSpPr>
          <p:cNvPr id="11" name="Rectangle 10"/>
          <p:cNvSpPr/>
          <p:nvPr/>
        </p:nvSpPr>
        <p:spPr>
          <a:xfrm>
            <a:off x="4296576" y="3429000"/>
            <a:ext cx="2379646" cy="6940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Medicine Activities</a:t>
            </a:r>
            <a:endParaRPr lang="en-US" sz="1800" kern="1200" dirty="0">
              <a:solidFill>
                <a:schemeClr val="tx1"/>
              </a:solidFill>
            </a:endParaRPr>
          </a:p>
        </p:txBody>
      </p:sp>
      <p:sp>
        <p:nvSpPr>
          <p:cNvPr id="13"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16" name="Shape 688"/>
          <p:cNvGrpSpPr/>
          <p:nvPr/>
        </p:nvGrpSpPr>
        <p:grpSpPr>
          <a:xfrm>
            <a:off x="650910" y="1822233"/>
            <a:ext cx="1905000" cy="1606767"/>
            <a:chOff x="4336150" y="2339323"/>
            <a:chExt cx="2147559" cy="959117"/>
          </a:xfrm>
          <a:solidFill>
            <a:schemeClr val="bg2"/>
          </a:solidFill>
        </p:grpSpPr>
        <p:sp>
          <p:nvSpPr>
            <p:cNvPr id="17" name="Shape 689"/>
            <p:cNvSpPr/>
            <p:nvPr/>
          </p:nvSpPr>
          <p:spPr>
            <a:xfrm>
              <a:off x="4336150" y="2542792"/>
              <a:ext cx="2147559" cy="755648"/>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dirty="0" smtClean="0">
                  <a:solidFill>
                    <a:schemeClr val="tx1"/>
                  </a:solidFill>
                  <a:cs typeface="Arial"/>
                </a:rPr>
                <a:t>advisePractice</a:t>
              </a:r>
              <a:endParaRPr lang="en" sz="1800" dirty="0">
                <a:solidFill>
                  <a:schemeClr val="tx1"/>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18" name="Shape 690"/>
            <p:cNvSpPr/>
            <p:nvPr/>
          </p:nvSpPr>
          <p:spPr>
            <a:xfrm>
              <a:off x="4336150" y="2339323"/>
              <a:ext cx="2147559" cy="203468"/>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cxnSp>
        <p:nvCxnSpPr>
          <p:cNvPr id="19" name="Straight Arrow Connector 18"/>
          <p:cNvCxnSpPr>
            <a:endCxn id="6" idx="1"/>
          </p:cNvCxnSpPr>
          <p:nvPr/>
        </p:nvCxnSpPr>
        <p:spPr>
          <a:xfrm flipV="1">
            <a:off x="2446198" y="1845326"/>
            <a:ext cx="1850380" cy="529270"/>
          </a:xfrm>
          <a:prstGeom prst="straightConnector1">
            <a:avLst/>
          </a:prstGeom>
          <a:ln w="63500">
            <a:solidFill>
              <a:schemeClr val="accent6"/>
            </a:solidFill>
            <a:tailEnd type="triangle"/>
          </a:ln>
        </p:spPr>
        <p:style>
          <a:lnRef idx="1">
            <a:schemeClr val="accent3"/>
          </a:lnRef>
          <a:fillRef idx="0">
            <a:schemeClr val="accent3"/>
          </a:fillRef>
          <a:effectRef idx="0">
            <a:schemeClr val="accent3"/>
          </a:effectRef>
          <a:fontRef idx="minor">
            <a:schemeClr val="tx1"/>
          </a:fontRef>
        </p:style>
      </p:cxnSp>
      <p:cxnSp>
        <p:nvCxnSpPr>
          <p:cNvPr id="20" name="Straight Arrow Connector 19"/>
          <p:cNvCxnSpPr>
            <a:endCxn id="10" idx="1"/>
          </p:cNvCxnSpPr>
          <p:nvPr/>
        </p:nvCxnSpPr>
        <p:spPr>
          <a:xfrm>
            <a:off x="2446197" y="2656123"/>
            <a:ext cx="1850380" cy="129309"/>
          </a:xfrm>
          <a:prstGeom prst="straightConnector1">
            <a:avLst/>
          </a:prstGeom>
          <a:ln w="63500">
            <a:solidFill>
              <a:schemeClr val="accent6"/>
            </a:solidFill>
            <a:tailEnd type="triangle"/>
          </a:ln>
        </p:spPr>
        <p:style>
          <a:lnRef idx="1">
            <a:schemeClr val="accent3"/>
          </a:lnRef>
          <a:fillRef idx="0">
            <a:schemeClr val="accent3"/>
          </a:fillRef>
          <a:effectRef idx="0">
            <a:schemeClr val="accent3"/>
          </a:effectRef>
          <a:fontRef idx="minor">
            <a:schemeClr val="tx1"/>
          </a:fontRef>
        </p:style>
      </p:cxnSp>
      <p:cxnSp>
        <p:nvCxnSpPr>
          <p:cNvPr id="21" name="Straight Arrow Connector 20"/>
          <p:cNvCxnSpPr>
            <a:endCxn id="11" idx="1"/>
          </p:cNvCxnSpPr>
          <p:nvPr/>
        </p:nvCxnSpPr>
        <p:spPr>
          <a:xfrm>
            <a:off x="2446197" y="2965234"/>
            <a:ext cx="1850379" cy="810798"/>
          </a:xfrm>
          <a:prstGeom prst="straightConnector1">
            <a:avLst/>
          </a:prstGeom>
          <a:ln w="63500">
            <a:solidFill>
              <a:schemeClr val="accent6"/>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974474254"/>
      </p:ext>
    </p:extLst>
  </p:cSld>
  <p:clrMapOvr>
    <a:masterClrMapping/>
  </p:clrMapOvr>
  <p:transition spd="slow">
    <p:cut/>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151</a:t>
            </a:fld>
            <a:endParaRPr lang="en">
              <a:solidFill>
                <a:prstClr val="black">
                  <a:tint val="75000"/>
                </a:prstClr>
              </a:solidFill>
            </a:endParaRPr>
          </a:p>
        </p:txBody>
      </p:sp>
      <p:pic>
        <p:nvPicPr>
          <p:cNvPr id="8" name="Picture 2" descr="https://documents.lucidchart.com/documents/34cde04f-081b-4579-b1e6-e174cfd8e2c7/pages/0_0?a=638&amp;x=76&amp;y=125&amp;w=968&amp;h=330&amp;store=1&amp;accept=image%2F*&amp;auth=LCA%201e8004e0596dc6880643f6d1caf378ff84be76e1-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932600"/>
            <a:ext cx="9144001" cy="31235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documents.lucidchart.com/documents/34cde04f-081b-4579-b1e6-e174cfd8e2c7/pages/0_0?a=698&amp;x=832&amp;y=314&amp;w=176&amp;h=132&amp;store=1&amp;accept=image%2F*&amp;auth=LCA%20e41af744fb9c3c83cbe360001636823b3813591f-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3164"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339985462"/>
      </p:ext>
    </p:extLst>
  </p:cSld>
  <p:clrMapOvr>
    <a:masterClrMapping/>
  </p:clrMapOvr>
  <p:transition spd="slow">
    <p:cut/>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152</a:t>
            </a:fld>
            <a:endParaRPr lang="en">
              <a:solidFill>
                <a:prstClr val="black">
                  <a:tint val="75000"/>
                </a:prstClr>
              </a:solidFill>
            </a:endParaRPr>
          </a:p>
        </p:txBody>
      </p:sp>
      <p:sp>
        <p:nvSpPr>
          <p:cNvPr id="2" name="Rectangle 1"/>
          <p:cNvSpPr/>
          <p:nvPr/>
        </p:nvSpPr>
        <p:spPr>
          <a:xfrm>
            <a:off x="942262" y="182879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3" name="Rectangle 12"/>
          <p:cNvSpPr/>
          <p:nvPr/>
        </p:nvSpPr>
        <p:spPr>
          <a:xfrm>
            <a:off x="2151485" y="2633028"/>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4" name="Rectangle 13"/>
          <p:cNvSpPr/>
          <p:nvPr/>
        </p:nvSpPr>
        <p:spPr>
          <a:xfrm>
            <a:off x="3351285" y="1828794"/>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5" name="Rectangle 14"/>
          <p:cNvSpPr/>
          <p:nvPr/>
        </p:nvSpPr>
        <p:spPr>
          <a:xfrm>
            <a:off x="4558470"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6" name="Rectangle 15"/>
          <p:cNvSpPr/>
          <p:nvPr/>
        </p:nvSpPr>
        <p:spPr>
          <a:xfrm>
            <a:off x="5760308" y="1828793"/>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7" name="Rectangle 16"/>
          <p:cNvSpPr/>
          <p:nvPr/>
        </p:nvSpPr>
        <p:spPr>
          <a:xfrm>
            <a:off x="6965455"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cxnSp>
        <p:nvCxnSpPr>
          <p:cNvPr id="6" name="Straight Arrow Connector 5"/>
          <p:cNvCxnSpPr/>
          <p:nvPr/>
        </p:nvCxnSpPr>
        <p:spPr>
          <a:xfrm flipH="1" flipV="1">
            <a:off x="2919470" y="3205904"/>
            <a:ext cx="1178805" cy="1233894"/>
          </a:xfrm>
          <a:prstGeom prst="straightConnector1">
            <a:avLst/>
          </a:prstGeom>
          <a:ln w="38100">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p:cNvCxnSpPr>
            <a:endCxn id="15" idx="2"/>
          </p:cNvCxnSpPr>
          <p:nvPr/>
        </p:nvCxnSpPr>
        <p:spPr>
          <a:xfrm flipV="1">
            <a:off x="4472847" y="3205904"/>
            <a:ext cx="804314" cy="1264802"/>
          </a:xfrm>
          <a:prstGeom prst="straightConnector1">
            <a:avLst/>
          </a:prstGeom>
          <a:ln w="38100">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25" name="Straight Arrow Connector 24"/>
          <p:cNvCxnSpPr>
            <a:endCxn id="17" idx="2"/>
          </p:cNvCxnSpPr>
          <p:nvPr/>
        </p:nvCxnSpPr>
        <p:spPr>
          <a:xfrm flipV="1">
            <a:off x="5133860" y="3205904"/>
            <a:ext cx="2550286" cy="1264802"/>
          </a:xfrm>
          <a:prstGeom prst="straightConnector1">
            <a:avLst/>
          </a:prstGeom>
          <a:ln w="38100">
            <a:prstDash val="sysDash"/>
            <a:tailEnd type="triangle"/>
          </a:ln>
        </p:spPr>
        <p:style>
          <a:lnRef idx="1">
            <a:schemeClr val="accent6"/>
          </a:lnRef>
          <a:fillRef idx="0">
            <a:schemeClr val="accent6"/>
          </a:fillRef>
          <a:effectRef idx="0">
            <a:schemeClr val="accent6"/>
          </a:effectRef>
          <a:fontRef idx="minor">
            <a:schemeClr val="tx1"/>
          </a:fontRef>
        </p:style>
      </p:cxnSp>
      <p:sp>
        <p:nvSpPr>
          <p:cNvPr id="12" name="TextBox 11"/>
          <p:cNvSpPr txBox="1"/>
          <p:nvPr/>
        </p:nvSpPr>
        <p:spPr>
          <a:xfrm>
            <a:off x="5938174" y="3547948"/>
            <a:ext cx="327334" cy="461665"/>
          </a:xfrm>
          <a:prstGeom prst="rect">
            <a:avLst/>
          </a:prstGeom>
          <a:noFill/>
        </p:spPr>
        <p:txBody>
          <a:bodyPr wrap="none" rtlCol="0">
            <a:spAutoFit/>
          </a:bodyPr>
          <a:lstStyle/>
          <a:p>
            <a:r>
              <a:rPr lang="en-US" sz="2400" b="1" kern="1200" dirty="0" smtClean="0">
                <a:solidFill>
                  <a:srgbClr val="FF0000"/>
                </a:solidFill>
                <a:latin typeface="Calibri"/>
                <a:ea typeface="+mn-ea"/>
                <a:cs typeface="+mn-cs"/>
              </a:rPr>
              <a:t>?</a:t>
            </a:r>
            <a:endParaRPr lang="en-US" sz="2400" b="1" kern="1200" dirty="0">
              <a:solidFill>
                <a:srgbClr val="FF0000"/>
              </a:solidFill>
              <a:latin typeface="Calibri"/>
              <a:ea typeface="+mn-ea"/>
              <a:cs typeface="+mn-cs"/>
            </a:endParaRPr>
          </a:p>
        </p:txBody>
      </p:sp>
      <p:sp>
        <p:nvSpPr>
          <p:cNvPr id="27" name="TextBox 26"/>
          <p:cNvSpPr txBox="1"/>
          <p:nvPr/>
        </p:nvSpPr>
        <p:spPr>
          <a:xfrm>
            <a:off x="4549391" y="3429000"/>
            <a:ext cx="327334" cy="461665"/>
          </a:xfrm>
          <a:prstGeom prst="rect">
            <a:avLst/>
          </a:prstGeom>
          <a:noFill/>
        </p:spPr>
        <p:txBody>
          <a:bodyPr wrap="none" rtlCol="0">
            <a:spAutoFit/>
          </a:bodyPr>
          <a:lstStyle/>
          <a:p>
            <a:r>
              <a:rPr lang="en-US" sz="2400" b="1" kern="1200" dirty="0" smtClean="0">
                <a:solidFill>
                  <a:srgbClr val="FF0000"/>
                </a:solidFill>
                <a:latin typeface="Calibri"/>
                <a:ea typeface="+mn-ea"/>
                <a:cs typeface="+mn-cs"/>
              </a:rPr>
              <a:t>?</a:t>
            </a:r>
            <a:endParaRPr lang="en-US" sz="2400" b="1" kern="1200" dirty="0">
              <a:solidFill>
                <a:srgbClr val="FF0000"/>
              </a:solidFill>
              <a:latin typeface="Calibri"/>
              <a:ea typeface="+mn-ea"/>
              <a:cs typeface="+mn-cs"/>
            </a:endParaRPr>
          </a:p>
        </p:txBody>
      </p:sp>
      <p:sp>
        <p:nvSpPr>
          <p:cNvPr id="28" name="TextBox 27"/>
          <p:cNvSpPr txBox="1"/>
          <p:nvPr/>
        </p:nvSpPr>
        <p:spPr>
          <a:xfrm>
            <a:off x="3005629" y="3544802"/>
            <a:ext cx="327334" cy="461665"/>
          </a:xfrm>
          <a:prstGeom prst="rect">
            <a:avLst/>
          </a:prstGeom>
          <a:noFill/>
        </p:spPr>
        <p:txBody>
          <a:bodyPr wrap="none" rtlCol="0">
            <a:spAutoFit/>
          </a:bodyPr>
          <a:lstStyle/>
          <a:p>
            <a:r>
              <a:rPr lang="en-US" sz="2400" b="1" kern="1200" dirty="0" smtClean="0">
                <a:solidFill>
                  <a:srgbClr val="FF0000"/>
                </a:solidFill>
                <a:latin typeface="Calibri"/>
                <a:ea typeface="+mn-ea"/>
                <a:cs typeface="+mn-cs"/>
              </a:rPr>
              <a:t>?</a:t>
            </a:r>
            <a:endParaRPr lang="en-US" sz="2400" b="1" kern="1200" dirty="0">
              <a:solidFill>
                <a:srgbClr val="FF0000"/>
              </a:solidFill>
              <a:latin typeface="Calibri"/>
              <a:ea typeface="+mn-ea"/>
              <a:cs typeface="+mn-cs"/>
            </a:endParaRPr>
          </a:p>
        </p:txBody>
      </p:sp>
      <p:sp>
        <p:nvSpPr>
          <p:cNvPr id="26"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29" name="Shape 688"/>
          <p:cNvGrpSpPr/>
          <p:nvPr/>
        </p:nvGrpSpPr>
        <p:grpSpPr>
          <a:xfrm>
            <a:off x="3487016" y="4501818"/>
            <a:ext cx="1882862" cy="1592092"/>
            <a:chOff x="4336150" y="2339323"/>
            <a:chExt cx="1814399" cy="1044951"/>
          </a:xfrm>
          <a:solidFill>
            <a:schemeClr val="bg2"/>
          </a:solidFill>
        </p:grpSpPr>
        <p:sp>
          <p:nvSpPr>
            <p:cNvPr id="30" name="Shape 689"/>
            <p:cNvSpPr/>
            <p:nvPr/>
          </p:nvSpPr>
          <p:spPr>
            <a:xfrm>
              <a:off x="4336150" y="2562760"/>
              <a:ext cx="1814399" cy="82151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800" dirty="0" smtClean="0">
                  <a:solidFill>
                    <a:prstClr val="black"/>
                  </a:solidFill>
                  <a:latin typeface="+mj-lt"/>
                  <a:cs typeface="Arial"/>
                </a:rPr>
                <a:t>name</a:t>
              </a:r>
              <a:endParaRPr lang="en" sz="1800" dirty="0">
                <a:solidFill>
                  <a:prstClr val="black"/>
                </a:solidFill>
                <a:latin typeface="+mj-lt"/>
                <a:cs typeface="Arial"/>
              </a:endParaRPr>
            </a:p>
            <a:p>
              <a:pPr defTabSz="685800"/>
              <a:r>
                <a:rPr lang="en-US" sz="1800" b="1" dirty="0" err="1" smtClean="0">
                  <a:solidFill>
                    <a:srgbClr val="FF0000"/>
                  </a:solidFill>
                  <a:latin typeface="+mj-lt"/>
                  <a:cs typeface="Arial"/>
                </a:rPr>
                <a:t>numberOfTime</a:t>
              </a:r>
              <a:endParaRPr lang="en" sz="1800" b="1" dirty="0">
                <a:solidFill>
                  <a:srgbClr val="FF0000"/>
                </a:solidFill>
                <a:latin typeface="+mj-lt"/>
                <a:cs typeface="Arial"/>
              </a:endParaRPr>
            </a:p>
            <a:p>
              <a:pPr defTabSz="685800"/>
              <a:r>
                <a:rPr lang="en" sz="1800" dirty="0" smtClean="0">
                  <a:solidFill>
                    <a:srgbClr val="000000"/>
                  </a:solidFill>
                  <a:latin typeface="+mj-lt"/>
                  <a:cs typeface="Arial"/>
                </a:rPr>
                <a:t>unitOfFood</a:t>
              </a:r>
            </a:p>
            <a:p>
              <a:pPr defTabSz="685800"/>
              <a:r>
                <a:rPr lang="en" sz="1800" dirty="0" smtClean="0">
                  <a:solidFill>
                    <a:srgbClr val="000000"/>
                  </a:solidFill>
                  <a:latin typeface="+mj-lt"/>
                  <a:cs typeface="Arial"/>
                </a:rPr>
                <a:t>…</a:t>
              </a:r>
              <a:endParaRPr lang="en" sz="1800" dirty="0">
                <a:solidFill>
                  <a:srgbClr val="000000"/>
                </a:solidFill>
                <a:latin typeface="+mj-lt"/>
                <a:cs typeface="Arial"/>
              </a:endParaRPr>
            </a:p>
          </p:txBody>
        </p:sp>
        <p:sp>
          <p:nvSpPr>
            <p:cNvPr id="31" name="Shape 690"/>
            <p:cNvSpPr/>
            <p:nvPr/>
          </p:nvSpPr>
          <p:spPr>
            <a:xfrm>
              <a:off x="4336150" y="2339323"/>
              <a:ext cx="1814399" cy="22343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dirty="0" smtClean="0">
                  <a:solidFill>
                    <a:srgbClr val="000000"/>
                  </a:solidFill>
                  <a:latin typeface="Arial"/>
                  <a:cs typeface="Arial"/>
                </a:rPr>
                <a:t>Food</a:t>
              </a:r>
              <a:endParaRPr lang="en" sz="1050" b="1" dirty="0">
                <a:solidFill>
                  <a:srgbClr val="000000"/>
                </a:solidFill>
                <a:latin typeface="Arial"/>
                <a:cs typeface="Arial"/>
              </a:endParaRPr>
            </a:p>
          </p:txBody>
        </p:sp>
      </p:grpSp>
    </p:spTree>
    <p:extLst>
      <p:ext uri="{BB962C8B-B14F-4D97-AF65-F5344CB8AC3E}">
        <p14:creationId xmlns:p14="http://schemas.microsoft.com/office/powerpoint/2010/main" val="3318598023"/>
      </p:ext>
    </p:extLst>
  </p:cSld>
  <p:clrMapOvr>
    <a:masterClrMapping/>
  </p:clrMapOvr>
  <p:transition spd="slow">
    <p:cut/>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153</a:t>
            </a:fld>
            <a:endParaRPr lang="en">
              <a:solidFill>
                <a:prstClr val="black">
                  <a:tint val="75000"/>
                </a:prstClr>
              </a:solidFill>
            </a:endParaRPr>
          </a:p>
        </p:txBody>
      </p:sp>
      <p:pic>
        <p:nvPicPr>
          <p:cNvPr id="7" name="Picture 2" descr="https://documents.lucidchart.com/documents/34cde04f-081b-4579-b1e6-e174cfd8e2c7/pages/0_0?a=640&amp;x=76&amp;y=125&amp;w=968&amp;h=330&amp;store=1&amp;accept=image%2F*&amp;auth=LCA%20669c330a1ea85aa6b0876dfe680e63ff1e2a830b-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7"/>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documents.lucidchart.com/documents/34cde04f-081b-4579-b1e6-e174cfd8e2c7/pages/0_0?a=691&amp;x=592&amp;y=314&amp;w=176&amp;h=132&amp;store=1&amp;accept=image%2F*&amp;auth=LCA%2011a195370d53dc919296cdbc1f990de734f7c6fc-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1809" y="3717360"/>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3032333849"/>
      </p:ext>
    </p:extLst>
  </p:cSld>
  <p:clrMapOvr>
    <a:masterClrMapping/>
  </p:clrMapOvr>
  <p:transition spd="slow">
    <p:cut/>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154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buClr>
                <a:schemeClr val="dk1"/>
              </a:buClr>
              <a:buSzPct val="30555"/>
            </a:pPr>
            <a:r>
              <a:rPr lang="en-US" b="1" kern="0" dirty="0">
                <a:solidFill>
                  <a:srgbClr val="00B050"/>
                </a:solidFill>
                <a:cs typeface="Arial"/>
              </a:rPr>
              <a:t>Demonstration</a:t>
            </a:r>
            <a:endParaRPr lang="en" b="1" dirty="0">
              <a:solidFill>
                <a:srgbClr val="00B050"/>
              </a:solidFill>
              <a:latin typeface="+mn-lt"/>
            </a:endParaRPr>
          </a:p>
        </p:txBody>
      </p:sp>
      <p:pic>
        <p:nvPicPr>
          <p:cNvPr id="3074" name="Picture 2" descr="https://documents.lucidchart.com/documents/11c01d4a-cd2d-402a-8289-4138dbed1e48/pages/0_0?a=506&amp;x=50&amp;y=65&amp;w=1100&amp;h=770&amp;store=1&amp;accept=image%2F*&amp;auth=LCA%20550715de2e0ffc7576d0150fcda86c38d602396e-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530454"/>
      </p:ext>
    </p:extLst>
  </p:cSld>
  <p:clrMapOvr>
    <a:masterClrMapping/>
  </p:clrMapOvr>
  <p:transition spd="slow">
    <p:cut/>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err="1" smtClean="0"/>
              <a:t>Quy</a:t>
            </a:r>
            <a:r>
              <a:rPr lang="en-US" dirty="0" smtClean="0"/>
              <a:t> use application which is provided by hospital to support patient treating.</a:t>
            </a:r>
            <a:endParaRPr lang="vi-VN" dirty="0"/>
          </a:p>
        </p:txBody>
      </p:sp>
      <p:sp>
        <p:nvSpPr>
          <p:cNvPr id="4" name="Slide Number Placeholder 3"/>
          <p:cNvSpPr>
            <a:spLocks noGrp="1"/>
          </p:cNvSpPr>
          <p:nvPr>
            <p:ph type="sldNum" idx="12"/>
          </p:nvPr>
        </p:nvSpPr>
        <p:spPr/>
        <p:txBody>
          <a:bodyPr/>
          <a:lstStyle/>
          <a:p>
            <a:fld id="{00000000-1234-1234-1234-123412341234}" type="slidenum">
              <a:rPr lang="en" smtClean="0">
                <a:solidFill>
                  <a:prstClr val="black">
                    <a:tint val="75000"/>
                  </a:prstClr>
                </a:solidFill>
              </a:rPr>
              <a:pPr/>
              <a:t>155</a:t>
            </a:fld>
            <a:endParaRPr lang="en">
              <a:solidFill>
                <a:prstClr val="black">
                  <a:tint val="75000"/>
                </a:prstClr>
              </a:solidFill>
            </a:endParaRPr>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cs typeface="Arial"/>
              </a:rPr>
              <a:t>Demonstration</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25865536"/>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156</a:t>
            </a:fld>
            <a:endParaRPr lang="en">
              <a:solidFill>
                <a:prstClr val="black">
                  <a:tint val="75000"/>
                </a:prstClr>
              </a:solidFil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62" y="3034415"/>
            <a:ext cx="1905000" cy="1905000"/>
          </a:xfrm>
          <a:prstGeom prst="rect">
            <a:avLst/>
          </a:prstGeom>
        </p:spPr>
      </p:pic>
    </p:spTree>
    <p:extLst>
      <p:ext uri="{BB962C8B-B14F-4D97-AF65-F5344CB8AC3E}">
        <p14:creationId xmlns:p14="http://schemas.microsoft.com/office/powerpoint/2010/main" val="2951725668"/>
      </p:ext>
    </p:extLst>
  </p:cSld>
  <p:clrMapOvr>
    <a:masterClrMapping/>
  </p:clrMapOvr>
  <p:transition spd="slow">
    <p:cut/>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157</a:t>
            </a:fld>
            <a:endParaRPr lang="en">
              <a:solidFill>
                <a:prstClr val="black">
                  <a:tint val="75000"/>
                </a:prstClr>
              </a:solidFill>
            </a:endParaRPr>
          </a:p>
        </p:txBody>
      </p:sp>
      <p:pic>
        <p:nvPicPr>
          <p:cNvPr id="1032" name="Picture 8" descr="https://documents.lucidchart.com/documents/b3e66c5f-ae1e-47ea-858e-34b5761fe794/pages/0_0?a=710&amp;x=92&amp;y=158&amp;w=1056&amp;h=830&amp;store=1&amp;accept=image%2F*&amp;auth=LCA%200123c50c543081bef41daff3845ab8aff393211b-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3505200" y="5410200"/>
            <a:ext cx="1743075" cy="1266825"/>
          </a:xfrm>
          <a:prstGeom prst="rect">
            <a:avLst/>
          </a:prstGeom>
        </p:spPr>
      </p:pic>
    </p:spTree>
    <p:extLst>
      <p:ext uri="{BB962C8B-B14F-4D97-AF65-F5344CB8AC3E}">
        <p14:creationId xmlns:p14="http://schemas.microsoft.com/office/powerpoint/2010/main" val="522110759"/>
      </p:ext>
    </p:extLst>
  </p:cSld>
  <p:clrMapOvr>
    <a:masterClrMapping/>
  </p:clrMapOvr>
  <p:transition spd="slow">
    <p:cut/>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158</a:t>
            </a:fld>
            <a:endParaRPr lang="en">
              <a:solidFill>
                <a:prstClr val="black">
                  <a:tint val="75000"/>
                </a:prstClr>
              </a:solidFill>
            </a:endParaRPr>
          </a:p>
        </p:txBody>
      </p:sp>
      <p:pic>
        <p:nvPicPr>
          <p:cNvPr id="2052" name="Picture 4" descr="https://documents.lucidchart.com/documents/b3e66c5f-ae1e-47ea-858e-34b5761fe794/pages/0_0?a=698&amp;x=92&amp;y=158&amp;w=1056&amp;h=830&amp;store=1&amp;accept=image%2F*&amp;auth=LCA%207a8e3c96e022a1f11524dcd6b12b67875b304abc-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3505200" y="5410200"/>
            <a:ext cx="1743075" cy="1266825"/>
          </a:xfrm>
          <a:prstGeom prst="rect">
            <a:avLst/>
          </a:prstGeom>
        </p:spPr>
      </p:pic>
    </p:spTree>
    <p:extLst>
      <p:ext uri="{BB962C8B-B14F-4D97-AF65-F5344CB8AC3E}">
        <p14:creationId xmlns:p14="http://schemas.microsoft.com/office/powerpoint/2010/main" val="1335923571"/>
      </p:ext>
    </p:extLst>
  </p:cSld>
  <p:clrMapOvr>
    <a:masterClrMapping/>
  </p:clrMapOvr>
  <p:transition spd="slow">
    <p:cut/>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159</a:t>
            </a:fld>
            <a:endParaRPr lang="en">
              <a:solidFill>
                <a:prstClr val="black">
                  <a:tint val="75000"/>
                </a:prstClr>
              </a:solidFill>
            </a:endParaRPr>
          </a:p>
        </p:txBody>
      </p:sp>
      <p:pic>
        <p:nvPicPr>
          <p:cNvPr id="3076" name="Picture 4" descr="https://documents.lucidchart.com/documents/b3e66c5f-ae1e-47ea-858e-34b5761fe794/pages/0_0?a=696&amp;x=92&amp;y=158&amp;w=1056&amp;h=830&amp;store=1&amp;accept=image%2F*&amp;auth=LCA%20c48a1cdbc4260d5490a45cd46fcc72fe99e7cc50-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3505200" y="5410200"/>
            <a:ext cx="1743075" cy="1266825"/>
          </a:xfrm>
          <a:prstGeom prst="rect">
            <a:avLst/>
          </a:prstGeom>
        </p:spPr>
      </p:pic>
    </p:spTree>
    <p:extLst>
      <p:ext uri="{BB962C8B-B14F-4D97-AF65-F5344CB8AC3E}">
        <p14:creationId xmlns:p14="http://schemas.microsoft.com/office/powerpoint/2010/main" val="75342633"/>
      </p:ext>
    </p:extLst>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Medical examination is simple</a:t>
            </a:r>
            <a:endParaRPr lang="en-US" dirty="0"/>
          </a:p>
        </p:txBody>
      </p:sp>
      <p:sp>
        <p:nvSpPr>
          <p:cNvPr id="6" name="Shape 1988"/>
          <p:cNvSpPr txBox="1">
            <a:spLocks/>
          </p:cNvSpPr>
          <p:nvPr/>
        </p:nvSpPr>
        <p:spPr>
          <a:xfrm>
            <a:off x="457200" y="2618275"/>
            <a:ext cx="8229600" cy="95119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smtClean="0">
                <a:solidFill>
                  <a:srgbClr val="00D900"/>
                </a:solidFill>
              </a:rPr>
              <a:t>✓ </a:t>
            </a:r>
            <a:r>
              <a:rPr lang="en-US" sz="3200" dirty="0" smtClean="0"/>
              <a:t>Hospital can make prescription for many patients in short time</a:t>
            </a:r>
            <a:endParaRPr lang="en-US" sz="3200" dirty="0"/>
          </a:p>
        </p:txBody>
      </p:sp>
    </p:spTree>
    <p:extLst>
      <p:ext uri="{BB962C8B-B14F-4D97-AF65-F5344CB8AC3E}">
        <p14:creationId xmlns:p14="http://schemas.microsoft.com/office/powerpoint/2010/main" val="859688799"/>
      </p:ext>
    </p:extLst>
  </p:cSld>
  <p:clrMapOvr>
    <a:masterClrMapping/>
  </p:clrMapOvr>
  <p:transition spd="slow">
    <p:cut/>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160</a:t>
            </a:fld>
            <a:endParaRPr lang="en">
              <a:solidFill>
                <a:prstClr val="black">
                  <a:tint val="75000"/>
                </a:prstClr>
              </a:solidFill>
            </a:endParaRPr>
          </a:p>
        </p:txBody>
      </p:sp>
      <p:pic>
        <p:nvPicPr>
          <p:cNvPr id="4100" name="Picture 4" descr="https://documents.lucidchart.com/documents/b3e66c5f-ae1e-47ea-858e-34b5761fe794/pages/0_0?a=694&amp;x=92&amp;y=158&amp;w=1056&amp;h=830&amp;store=1&amp;accept=image%2F*&amp;auth=LCA%20af2a1dcb92c462bb60cbc500052c3e86a8e09a34-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3505200" y="5410200"/>
            <a:ext cx="1743075" cy="1266825"/>
          </a:xfrm>
          <a:prstGeom prst="rect">
            <a:avLst/>
          </a:prstGeom>
        </p:spPr>
      </p:pic>
    </p:spTree>
    <p:extLst>
      <p:ext uri="{BB962C8B-B14F-4D97-AF65-F5344CB8AC3E}">
        <p14:creationId xmlns:p14="http://schemas.microsoft.com/office/powerpoint/2010/main" val="1929951960"/>
      </p:ext>
    </p:extLst>
  </p:cSld>
  <p:clrMapOvr>
    <a:masterClrMapping/>
  </p:clrMapOvr>
  <p:transition spd="slow">
    <p:cut/>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161</a:t>
            </a:fld>
            <a:endParaRPr lang="en">
              <a:solidFill>
                <a:prstClr val="black">
                  <a:tint val="75000"/>
                </a:prstClr>
              </a:solidFill>
            </a:endParaRPr>
          </a:p>
        </p:txBody>
      </p:sp>
      <p:pic>
        <p:nvPicPr>
          <p:cNvPr id="5128" name="Picture 8" descr="https://documents.lucidchart.com/documents/b3e66c5f-ae1e-47ea-858e-34b5761fe794/pages/0_0?a=692&amp;x=92&amp;y=158&amp;w=1056&amp;h=830&amp;store=1&amp;accept=image%2F*&amp;auth=LCA%2018588a852903ddcd3b1322274f2bde2958617d63-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3505200" y="5442958"/>
            <a:ext cx="1819275" cy="1262642"/>
          </a:xfrm>
          <a:prstGeom prst="rect">
            <a:avLst/>
          </a:prstGeom>
        </p:spPr>
      </p:pic>
    </p:spTree>
    <p:extLst>
      <p:ext uri="{BB962C8B-B14F-4D97-AF65-F5344CB8AC3E}">
        <p14:creationId xmlns:p14="http://schemas.microsoft.com/office/powerpoint/2010/main" val="36501118"/>
      </p:ext>
    </p:extLst>
  </p:cSld>
  <p:clrMapOvr>
    <a:masterClrMapping/>
  </p:clrMapOvr>
  <p:transition spd="slow">
    <p:cut/>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4"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162</a:t>
            </a:fld>
            <a:endParaRPr lang="en" dirty="0"/>
          </a:p>
        </p:txBody>
      </p:sp>
    </p:spTree>
    <p:extLst>
      <p:ext uri="{BB962C8B-B14F-4D97-AF65-F5344CB8AC3E}">
        <p14:creationId xmlns:p14="http://schemas.microsoft.com/office/powerpoint/2010/main" val="1748459685"/>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sp>
        <p:nvSpPr>
          <p:cNvPr id="7"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163</a:t>
            </a:fld>
            <a:endParaRPr lang="en" dirty="0"/>
          </a:p>
        </p:txBody>
      </p:sp>
    </p:spTree>
    <p:extLst>
      <p:ext uri="{BB962C8B-B14F-4D97-AF65-F5344CB8AC3E}">
        <p14:creationId xmlns:p14="http://schemas.microsoft.com/office/powerpoint/2010/main" val="1158795544"/>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cxnSp>
        <p:nvCxnSpPr>
          <p:cNvPr id="8" name="Straight Connector 7"/>
          <p:cNvCxnSpPr/>
          <p:nvPr/>
        </p:nvCxnSpPr>
        <p:spPr>
          <a:xfrm>
            <a:off x="529844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5334000" y="3581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a:off x="5298440" y="1676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Straight Connector 12"/>
          <p:cNvCxnSpPr/>
          <p:nvPr/>
        </p:nvCxnSpPr>
        <p:spPr>
          <a:xfrm>
            <a:off x="881829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sp>
        <p:nvSpPr>
          <p:cNvPr id="11"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164</a:t>
            </a:fld>
            <a:endParaRPr lang="en" dirty="0"/>
          </a:p>
        </p:txBody>
      </p:sp>
    </p:spTree>
    <p:extLst>
      <p:ext uri="{BB962C8B-B14F-4D97-AF65-F5344CB8AC3E}">
        <p14:creationId xmlns:p14="http://schemas.microsoft.com/office/powerpoint/2010/main" val="302314947"/>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cxnSp>
        <p:nvCxnSpPr>
          <p:cNvPr id="7" name="Straight Connector 6"/>
          <p:cNvCxnSpPr/>
          <p:nvPr/>
        </p:nvCxnSpPr>
        <p:spPr>
          <a:xfrm>
            <a:off x="91440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949960" y="3581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a:off x="914400" y="1676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443425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sp>
        <p:nvSpPr>
          <p:cNvPr id="11"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165</a:t>
            </a:fld>
            <a:endParaRPr lang="en" dirty="0"/>
          </a:p>
        </p:txBody>
      </p:sp>
    </p:spTree>
    <p:extLst>
      <p:ext uri="{BB962C8B-B14F-4D97-AF65-F5344CB8AC3E}">
        <p14:creationId xmlns:p14="http://schemas.microsoft.com/office/powerpoint/2010/main" val="302314947"/>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cxnSp>
        <p:nvCxnSpPr>
          <p:cNvPr id="7" name="Straight Connector 6"/>
          <p:cNvCxnSpPr/>
          <p:nvPr/>
        </p:nvCxnSpPr>
        <p:spPr>
          <a:xfrm>
            <a:off x="2655275" y="4876800"/>
            <a:ext cx="0" cy="95250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2709122" y="581025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a:off x="2655275" y="48768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6175125" y="4876800"/>
            <a:ext cx="0" cy="952500"/>
          </a:xfrm>
          <a:prstGeom prst="line">
            <a:avLst/>
          </a:prstGeom>
        </p:spPr>
        <p:style>
          <a:lnRef idx="2">
            <a:schemeClr val="accent2"/>
          </a:lnRef>
          <a:fillRef idx="0">
            <a:schemeClr val="accent2"/>
          </a:fillRef>
          <a:effectRef idx="1">
            <a:schemeClr val="accent2"/>
          </a:effectRef>
          <a:fontRef idx="minor">
            <a:schemeClr val="tx1"/>
          </a:fontRef>
        </p:style>
      </p:cxnSp>
      <p:sp>
        <p:nvSpPr>
          <p:cNvPr id="11"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166</a:t>
            </a:fld>
            <a:endParaRPr lang="en" dirty="0"/>
          </a:p>
        </p:txBody>
      </p:sp>
    </p:spTree>
    <p:extLst>
      <p:ext uri="{BB962C8B-B14F-4D97-AF65-F5344CB8AC3E}">
        <p14:creationId xmlns:p14="http://schemas.microsoft.com/office/powerpoint/2010/main" val="2337295747"/>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167</a:t>
            </a:fld>
            <a:endParaRPr lang="en" dirty="0"/>
          </a:p>
        </p:txBody>
      </p:sp>
    </p:spTree>
    <p:extLst>
      <p:ext uri="{BB962C8B-B14F-4D97-AF65-F5344CB8AC3E}">
        <p14:creationId xmlns:p14="http://schemas.microsoft.com/office/powerpoint/2010/main" val="1876641888"/>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flipH="1">
            <a:off x="5334000" y="1905000"/>
            <a:ext cx="381000" cy="381000"/>
          </a:xfrm>
          <a:prstGeom prst="line">
            <a:avLst/>
          </a:prstGeom>
        </p:spPr>
        <p:style>
          <a:lnRef idx="3">
            <a:schemeClr val="accent2"/>
          </a:lnRef>
          <a:fillRef idx="0">
            <a:schemeClr val="accent2"/>
          </a:fillRef>
          <a:effectRef idx="2">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9" name="Straight Connector 8"/>
          <p:cNvCxnSpPr/>
          <p:nvPr/>
        </p:nvCxnSpPr>
        <p:spPr>
          <a:xfrm>
            <a:off x="5188925" y="1676400"/>
            <a:ext cx="0" cy="7239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5181600" y="2381250"/>
            <a:ext cx="6858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5188925" y="1676400"/>
            <a:ext cx="678475"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a:off x="5867400" y="1657350"/>
            <a:ext cx="0" cy="74295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495387028"/>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flipH="1">
            <a:off x="5334000" y="1905000"/>
            <a:ext cx="381000" cy="381000"/>
          </a:xfrm>
          <a:prstGeom prst="line">
            <a:avLst/>
          </a:prstGeom>
        </p:spPr>
        <p:style>
          <a:lnRef idx="3">
            <a:schemeClr val="accent2"/>
          </a:lnRef>
          <a:fillRef idx="0">
            <a:schemeClr val="accent2"/>
          </a:fillRef>
          <a:effectRef idx="2">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9" name="Straight Connector 8"/>
          <p:cNvCxnSpPr/>
          <p:nvPr/>
        </p:nvCxnSpPr>
        <p:spPr>
          <a:xfrm>
            <a:off x="3033350" y="3733800"/>
            <a:ext cx="0" cy="2438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3033350" y="6172200"/>
            <a:ext cx="29102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3033350" y="3733800"/>
            <a:ext cx="29102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a:off x="5943600" y="3733800"/>
            <a:ext cx="0" cy="243840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7627504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Medical examination is simple</a:t>
            </a:r>
            <a:endParaRPr lang="en-US" dirty="0"/>
          </a:p>
        </p:txBody>
      </p:sp>
      <p:sp>
        <p:nvSpPr>
          <p:cNvPr id="6" name="Shape 1988"/>
          <p:cNvSpPr txBox="1">
            <a:spLocks/>
          </p:cNvSpPr>
          <p:nvPr/>
        </p:nvSpPr>
        <p:spPr>
          <a:xfrm>
            <a:off x="457200" y="2618275"/>
            <a:ext cx="8229600" cy="95119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smtClean="0">
                <a:solidFill>
                  <a:srgbClr val="00D900"/>
                </a:solidFill>
              </a:rPr>
              <a:t>✓ </a:t>
            </a:r>
            <a:r>
              <a:rPr lang="en-US" sz="3200" dirty="0" smtClean="0"/>
              <a:t>Hospital can make prescription for many patients in short time</a:t>
            </a:r>
            <a:endParaRPr lang="en-US" sz="3200" dirty="0"/>
          </a:p>
        </p:txBody>
      </p:sp>
      <p:sp>
        <p:nvSpPr>
          <p:cNvPr id="9" name="Shape 1988"/>
          <p:cNvSpPr txBox="1">
            <a:spLocks/>
          </p:cNvSpPr>
          <p:nvPr/>
        </p:nvSpPr>
        <p:spPr>
          <a:xfrm>
            <a:off x="457200" y="3786947"/>
            <a:ext cx="8229600" cy="95119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smtClean="0">
                <a:solidFill>
                  <a:srgbClr val="00D900"/>
                </a:solidFill>
              </a:rPr>
              <a:t>✓ </a:t>
            </a:r>
            <a:r>
              <a:rPr lang="en-US" sz="3200" dirty="0" smtClean="0"/>
              <a:t>Patient doesn’t waste much time.</a:t>
            </a:r>
            <a:endParaRPr lang="en-US" sz="3200" dirty="0"/>
          </a:p>
        </p:txBody>
      </p:sp>
    </p:spTree>
    <p:extLst>
      <p:ext uri="{BB962C8B-B14F-4D97-AF65-F5344CB8AC3E}">
        <p14:creationId xmlns:p14="http://schemas.microsoft.com/office/powerpoint/2010/main" val="1472107946"/>
      </p:ext>
    </p:extLst>
  </p:cSld>
  <p:clrMapOvr>
    <a:masterClrMapping/>
  </p:clrMapOvr>
  <p:transition spd="slow">
    <p:cut/>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170</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8" name="Straight Connector 7"/>
          <p:cNvCxnSpPr/>
          <p:nvPr/>
        </p:nvCxnSpPr>
        <p:spPr>
          <a:xfrm>
            <a:off x="2795129" y="3124199"/>
            <a:ext cx="0" cy="24267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0" name="Straight Connector 19"/>
          <p:cNvCxnSpPr/>
          <p:nvPr/>
        </p:nvCxnSpPr>
        <p:spPr>
          <a:xfrm>
            <a:off x="2795129" y="5550899"/>
            <a:ext cx="306691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Straight Connector 21"/>
          <p:cNvCxnSpPr/>
          <p:nvPr/>
        </p:nvCxnSpPr>
        <p:spPr>
          <a:xfrm flipV="1">
            <a:off x="5862048" y="3124199"/>
            <a:ext cx="0" cy="24267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6" name="Straight Connector 25"/>
          <p:cNvCxnSpPr/>
          <p:nvPr/>
        </p:nvCxnSpPr>
        <p:spPr>
          <a:xfrm>
            <a:off x="2795129" y="3124199"/>
            <a:ext cx="3066919"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46287602"/>
      </p:ext>
    </p:extLst>
  </p:cSld>
  <p:clrMapOvr>
    <a:masterClrMapping/>
  </p:clrMapOvr>
  <p:transition spd="slow">
    <p:cut/>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171</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2926499" y="3276600"/>
            <a:ext cx="0" cy="2121899"/>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2926499" y="3276600"/>
            <a:ext cx="140208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a:off x="4328588" y="3276600"/>
            <a:ext cx="1" cy="2121899"/>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a:off x="2926499" y="5410200"/>
            <a:ext cx="140209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36573284"/>
      </p:ext>
    </p:extLst>
  </p:cSld>
  <p:clrMapOvr>
    <a:masterClrMapping/>
  </p:clrMapOvr>
  <p:transition spd="slow">
    <p:cut/>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172</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2926499" y="3429000"/>
            <a:ext cx="0" cy="990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2926499" y="3429000"/>
            <a:ext cx="140208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a:off x="4328588" y="3429000"/>
            <a:ext cx="0" cy="990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flipH="1">
            <a:off x="2926499" y="4419600"/>
            <a:ext cx="140209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36573284"/>
      </p:ext>
    </p:extLst>
  </p:cSld>
  <p:clrMapOvr>
    <a:masterClrMapping/>
  </p:clrMapOvr>
  <p:transition spd="slow">
    <p:cut/>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173</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4594047" y="1154099"/>
            <a:ext cx="0" cy="1284301"/>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4594047" y="1154099"/>
            <a:ext cx="264495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a:off x="7239000" y="1118680"/>
            <a:ext cx="0" cy="1319720"/>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flipH="1">
            <a:off x="4594047" y="2438400"/>
            <a:ext cx="2644953"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340534468"/>
      </p:ext>
    </p:extLst>
  </p:cSld>
  <p:clrMapOvr>
    <a:masterClrMapping/>
  </p:clrMapOvr>
  <p:transition spd="slow">
    <p:cut/>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
        <p:nvSpPr>
          <p:cNvPr id="9"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174</a:t>
            </a:fld>
            <a:endParaRPr lang="en" dirty="0"/>
          </a:p>
        </p:txBody>
      </p:sp>
    </p:spTree>
    <p:extLst>
      <p:ext uri="{BB962C8B-B14F-4D97-AF65-F5344CB8AC3E}">
        <p14:creationId xmlns:p14="http://schemas.microsoft.com/office/powerpoint/2010/main" val="890265305"/>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
        <p:nvSpPr>
          <p:cNvPr id="3" name="TextBox 2"/>
          <p:cNvSpPr txBox="1"/>
          <p:nvPr/>
        </p:nvSpPr>
        <p:spPr>
          <a:xfrm>
            <a:off x="2209800" y="4519353"/>
            <a:ext cx="1422441" cy="369332"/>
          </a:xfrm>
          <a:prstGeom prst="rect">
            <a:avLst/>
          </a:prstGeom>
          <a:noFill/>
        </p:spPr>
        <p:txBody>
          <a:bodyPr wrap="none" rtlCol="0">
            <a:spAutoFit/>
          </a:bodyPr>
          <a:lstStyle/>
          <a:p>
            <a:r>
              <a:rPr lang="en-US" dirty="0" err="1"/>
              <a:t>y</a:t>
            </a:r>
            <a:r>
              <a:rPr lang="en-US" dirty="0" err="1" smtClean="0"/>
              <a:t>yyy</a:t>
            </a:r>
            <a:r>
              <a:rPr lang="en-US" dirty="0" smtClean="0"/>
              <a:t>/MM/</a:t>
            </a:r>
            <a:r>
              <a:rPr lang="en-US" dirty="0" err="1" smtClean="0"/>
              <a:t>dd</a:t>
            </a:r>
            <a:endParaRPr lang="vi-VN" dirty="0"/>
          </a:p>
        </p:txBody>
      </p:sp>
      <p:sp>
        <p:nvSpPr>
          <p:cNvPr id="9"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175</a:t>
            </a:fld>
            <a:endParaRPr lang="en" dirty="0"/>
          </a:p>
        </p:txBody>
      </p:sp>
    </p:spTree>
    <p:extLst>
      <p:ext uri="{BB962C8B-B14F-4D97-AF65-F5344CB8AC3E}">
        <p14:creationId xmlns:p14="http://schemas.microsoft.com/office/powerpoint/2010/main" val="3054611824"/>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smtClean="0">
                <a:solidFill>
                  <a:srgbClr val="00B050"/>
                </a:solidFill>
              </a:rPr>
              <a:t>Communicate Wristband and System</a:t>
            </a:r>
            <a:endParaRPr lang="vi-VN" sz="3600" b="1" dirty="0">
              <a:solidFill>
                <a:srgbClr val="00B050"/>
              </a:solidFill>
            </a:endParaRPr>
          </a:p>
        </p:txBody>
      </p:sp>
      <p:sp>
        <p:nvSpPr>
          <p:cNvPr id="9"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176</a:t>
            </a:fld>
            <a:endParaRPr lang="en" dirty="0"/>
          </a:p>
        </p:txBody>
      </p:sp>
    </p:spTree>
    <p:extLst>
      <p:ext uri="{BB962C8B-B14F-4D97-AF65-F5344CB8AC3E}">
        <p14:creationId xmlns:p14="http://schemas.microsoft.com/office/powerpoint/2010/main" val="3861677791"/>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177</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3">
            <a:schemeClr val="accent1"/>
          </a:lnRef>
          <a:fillRef idx="0">
            <a:schemeClr val="accent1"/>
          </a:fillRef>
          <a:effectRef idx="2">
            <a:schemeClr val="accent1"/>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4594047" y="5334000"/>
            <a:ext cx="0" cy="1198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7239000" y="5334000"/>
            <a:ext cx="0" cy="1198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0" y="5334000"/>
            <a:ext cx="2667000" cy="204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572000" y="6532742"/>
            <a:ext cx="2667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2919067"/>
      </p:ext>
    </p:extLst>
  </p:cSld>
  <p:clrMapOvr>
    <a:masterClrMapping/>
  </p:clrMapOvr>
  <p:transition spd="slow">
    <p:cut/>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178</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3">
            <a:schemeClr val="accent1"/>
          </a:lnRef>
          <a:fillRef idx="0">
            <a:schemeClr val="accent1"/>
          </a:fillRef>
          <a:effectRef idx="2">
            <a:schemeClr val="accent1"/>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281546" y="5278258"/>
            <a:ext cx="0" cy="1198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2926499" y="5278258"/>
            <a:ext cx="0" cy="1198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59499" y="5278258"/>
            <a:ext cx="2667000" cy="204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59499" y="6477000"/>
            <a:ext cx="2667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9035121"/>
      </p:ext>
    </p:extLst>
  </p:cSld>
  <p:clrMapOvr>
    <a:masterClrMapping/>
  </p:clrMapOvr>
  <p:transition spd="slow">
    <p:cut/>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179</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3">
            <a:schemeClr val="accent1"/>
          </a:lnRef>
          <a:fillRef idx="0">
            <a:schemeClr val="accent1"/>
          </a:fillRef>
          <a:effectRef idx="2">
            <a:schemeClr val="accent1"/>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1513924490"/>
      </p:ext>
    </p:extLst>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1600200"/>
          </a:xfrm>
          <a:prstGeom prst="rect">
            <a:avLst/>
          </a:prstGeom>
        </p:spPr>
        <p:txBody>
          <a:bodyPr lIns="91425" tIns="91425" rIns="91425" bIns="91425" anchor="t" anchorCtr="0">
            <a:noAutofit/>
          </a:bodyPr>
          <a:lstStyle/>
          <a:p>
            <a:pPr lvl="0">
              <a:buNone/>
            </a:pPr>
            <a:r>
              <a:rPr lang="en" dirty="0" smtClean="0">
                <a:solidFill>
                  <a:srgbClr val="CC0000"/>
                </a:solidFill>
              </a:rPr>
              <a:t>✘ </a:t>
            </a:r>
            <a:r>
              <a:rPr lang="en-US" dirty="0" smtClean="0"/>
              <a:t>Polyclinic doctor doesn’t have many information of patient to make prescription</a:t>
            </a:r>
            <a:endParaRPr lang="en" dirty="0" smtClean="0"/>
          </a:p>
        </p:txBody>
      </p:sp>
    </p:spTree>
    <p:extLst>
      <p:ext uri="{BB962C8B-B14F-4D97-AF65-F5344CB8AC3E}">
        <p14:creationId xmlns:p14="http://schemas.microsoft.com/office/powerpoint/2010/main" val="672815704"/>
      </p:ext>
    </p:extLst>
  </p:cSld>
  <p:clrMapOvr>
    <a:masterClrMapping/>
  </p:clrMapOvr>
  <p:transition spd="slow">
    <p:cut/>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180</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3">
            <a:schemeClr val="accent1"/>
          </a:lnRef>
          <a:fillRef idx="0">
            <a:schemeClr val="accent1"/>
          </a:fillRef>
          <a:effectRef idx="2">
            <a:schemeClr val="accent1"/>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1">
            <a:schemeClr val="accent6"/>
          </a:lnRef>
          <a:fillRef idx="0">
            <a:schemeClr val="accent6"/>
          </a:fillRef>
          <a:effectRef idx="0">
            <a:schemeClr val="accent6"/>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3007202319"/>
      </p:ext>
    </p:extLst>
  </p:cSld>
  <p:clrMapOvr>
    <a:masterClrMapping/>
  </p:clrMapOvr>
  <p:transition spd="slow">
    <p:cut/>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181</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3">
            <a:schemeClr val="accent1"/>
          </a:lnRef>
          <a:fillRef idx="0">
            <a:schemeClr val="accent1"/>
          </a:fillRef>
          <a:effectRef idx="2">
            <a:schemeClr val="accent1"/>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1">
            <a:schemeClr val="accent6"/>
          </a:lnRef>
          <a:fillRef idx="0">
            <a:schemeClr val="accent6"/>
          </a:fillRef>
          <a:effectRef idx="0">
            <a:schemeClr val="accent6"/>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3007202319"/>
      </p:ext>
    </p:extLst>
  </p:cSld>
  <p:clrMapOvr>
    <a:masterClrMapping/>
  </p:clrMapOvr>
  <p:transition spd="slow">
    <p:cut/>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182</a:t>
            </a:fld>
            <a:endParaRPr lang="en"/>
          </a:p>
        </p:txBody>
      </p:sp>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endCxn id="15" idx="1"/>
          </p:cNvCxnSpPr>
          <p:nvPr/>
        </p:nvCxnSpPr>
        <p:spPr>
          <a:xfrm flipV="1">
            <a:off x="2816905" y="2068836"/>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764409"/>
            <a:ext cx="2614613" cy="4648200"/>
          </a:xfrm>
          <a:prstGeom prst="rect">
            <a:avLst/>
          </a:prstGeom>
        </p:spPr>
      </p:pic>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98306" y="1752600"/>
            <a:ext cx="2590800" cy="6324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728799" y="2868447"/>
            <a:ext cx="3214801" cy="24898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997999"/>
            <a:ext cx="2986201" cy="64080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7924800" y="3124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843276"/>
            <a:ext cx="538162" cy="538162"/>
          </a:xfrm>
          <a:prstGeom prst="rect">
            <a:avLst/>
          </a:prstGeom>
        </p:spPr>
      </p:pic>
      <p:sp>
        <p:nvSpPr>
          <p:cNvPr id="2" name="Left Arrow 1"/>
          <p:cNvSpPr/>
          <p:nvPr/>
        </p:nvSpPr>
        <p:spPr>
          <a:xfrm>
            <a:off x="8153400" y="4871305"/>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057667038"/>
      </p:ext>
    </p:extLst>
  </p:cSld>
  <p:clrMapOvr>
    <a:masterClrMapping/>
  </p:clrMapOvr>
  <p:transition spd="slow">
    <p:cut/>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183</a:t>
            </a:fld>
            <a:endParaRPr lang="en"/>
          </a:p>
        </p:txBody>
      </p:sp>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endCxn id="15" idx="1"/>
          </p:cNvCxnSpPr>
          <p:nvPr/>
        </p:nvCxnSpPr>
        <p:spPr>
          <a:xfrm flipV="1">
            <a:off x="2816905" y="2068836"/>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764409"/>
            <a:ext cx="2614613" cy="4648200"/>
          </a:xfrm>
          <a:prstGeom prst="rect">
            <a:avLst/>
          </a:prstGeom>
        </p:spPr>
      </p:pic>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98306" y="1752600"/>
            <a:ext cx="2590800" cy="6324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728799" y="2868447"/>
            <a:ext cx="3214801" cy="24898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997999"/>
            <a:ext cx="2986201" cy="64080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7924800" y="3124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843276"/>
            <a:ext cx="538162" cy="538162"/>
          </a:xfrm>
          <a:prstGeom prst="rect">
            <a:avLst/>
          </a:prstGeom>
        </p:spPr>
      </p:pic>
      <p:sp>
        <p:nvSpPr>
          <p:cNvPr id="2" name="Left Arrow 1"/>
          <p:cNvSpPr/>
          <p:nvPr/>
        </p:nvSpPr>
        <p:spPr>
          <a:xfrm rot="16200000">
            <a:off x="8189118" y="2235357"/>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515465806"/>
      </p:ext>
    </p:extLst>
  </p:cSld>
  <p:clrMapOvr>
    <a:masterClrMapping/>
  </p:clrMapOvr>
  <p:transition spd="slow">
    <p:cut/>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184</a:t>
            </a:fld>
            <a:endParaRPr lang="en" dirty="0"/>
          </a:p>
        </p:txBody>
      </p:sp>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endCxn id="15" idx="1"/>
          </p:cNvCxnSpPr>
          <p:nvPr/>
        </p:nvCxnSpPr>
        <p:spPr>
          <a:xfrm flipV="1">
            <a:off x="2816905" y="2068836"/>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764409"/>
            <a:ext cx="2614613" cy="4648200"/>
          </a:xfrm>
          <a:prstGeom prst="rect">
            <a:avLst/>
          </a:prstGeom>
        </p:spPr>
      </p:pic>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98306" y="1752600"/>
            <a:ext cx="2590800" cy="6324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728799" y="2868447"/>
            <a:ext cx="3214801" cy="24898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997999"/>
            <a:ext cx="2986201" cy="64080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7924800" y="3124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843276"/>
            <a:ext cx="538162" cy="538162"/>
          </a:xfrm>
          <a:prstGeom prst="rect">
            <a:avLst/>
          </a:prstGeom>
        </p:spPr>
      </p:pic>
      <p:sp>
        <p:nvSpPr>
          <p:cNvPr id="2" name="Left Arrow 1"/>
          <p:cNvSpPr/>
          <p:nvPr/>
        </p:nvSpPr>
        <p:spPr>
          <a:xfrm>
            <a:off x="7234238" y="2605131"/>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128956098"/>
      </p:ext>
    </p:extLst>
  </p:cSld>
  <p:clrMapOvr>
    <a:masterClrMapping/>
  </p:clrMapOvr>
  <p:transition spd="slow">
    <p:cut/>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185</a:t>
            </a:fld>
            <a:endParaRPr lang="en" dirty="0"/>
          </a:p>
        </p:txBody>
      </p:sp>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endCxn id="15" idx="1"/>
          </p:cNvCxnSpPr>
          <p:nvPr/>
        </p:nvCxnSpPr>
        <p:spPr>
          <a:xfrm flipV="1">
            <a:off x="2816905" y="2068836"/>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764409"/>
            <a:ext cx="2614613" cy="4648200"/>
          </a:xfrm>
          <a:prstGeom prst="rect">
            <a:avLst/>
          </a:prstGeom>
        </p:spPr>
      </p:pic>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98306" y="1752600"/>
            <a:ext cx="2590800" cy="6324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728799" y="2868447"/>
            <a:ext cx="3214801" cy="24898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997999"/>
            <a:ext cx="2986201" cy="64080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7924800" y="3124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843276"/>
            <a:ext cx="538162" cy="538162"/>
          </a:xfrm>
          <a:prstGeom prst="rect">
            <a:avLst/>
          </a:prstGeom>
        </p:spPr>
      </p:pic>
      <p:sp>
        <p:nvSpPr>
          <p:cNvPr id="2" name="Left Arrow 1"/>
          <p:cNvSpPr/>
          <p:nvPr/>
        </p:nvSpPr>
        <p:spPr>
          <a:xfrm rot="10800000">
            <a:off x="-65881" y="5318399"/>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882750105"/>
      </p:ext>
    </p:extLst>
  </p:cSld>
  <p:clrMapOvr>
    <a:masterClrMapping/>
  </p:clrMapOvr>
  <p:transition spd="slow">
    <p:cut/>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
        <p:nvSpPr>
          <p:cNvPr id="9"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186</a:t>
            </a:fld>
            <a:endParaRPr lang="en" dirty="0"/>
          </a:p>
        </p:txBody>
      </p:sp>
    </p:spTree>
    <p:extLst>
      <p:ext uri="{BB962C8B-B14F-4D97-AF65-F5344CB8AC3E}">
        <p14:creationId xmlns:p14="http://schemas.microsoft.com/office/powerpoint/2010/main" val="1459373121"/>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187</a:t>
            </a:fld>
            <a:endParaRPr lang="en"/>
          </a:p>
        </p:txBody>
      </p:sp>
      <p:grpSp>
        <p:nvGrpSpPr>
          <p:cNvPr id="22" name="Shape 688"/>
          <p:cNvGrpSpPr/>
          <p:nvPr/>
        </p:nvGrpSpPr>
        <p:grpSpPr>
          <a:xfrm>
            <a:off x="716698" y="5726289"/>
            <a:ext cx="2483702" cy="908900"/>
            <a:chOff x="4336149" y="2394849"/>
            <a:chExt cx="1814400" cy="1331687"/>
          </a:xfrm>
        </p:grpSpPr>
        <p:sp>
          <p:nvSpPr>
            <p:cNvPr id="23"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DateCollectData</a:t>
              </a:r>
            </a:p>
            <a:p>
              <a:pPr lvl="0" rtl="0">
                <a:spcBef>
                  <a:spcPts val="0"/>
                </a:spcBef>
                <a:buNone/>
              </a:pPr>
              <a:r>
                <a:rPr lang="vi-VN" dirty="0" smtClean="0"/>
                <a:t>Type</a:t>
              </a:r>
              <a:endParaRPr lang="en" dirty="0" smtClean="0"/>
            </a:p>
          </p:txBody>
        </p:sp>
        <p:sp>
          <p:nvSpPr>
            <p:cNvPr id="24" name="Shape 690"/>
            <p:cNvSpPr/>
            <p:nvPr/>
          </p:nvSpPr>
          <p:spPr>
            <a:xfrm>
              <a:off x="4336149" y="2394849"/>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25" name="Shape 688"/>
          <p:cNvGrpSpPr/>
          <p:nvPr/>
        </p:nvGrpSpPr>
        <p:grpSpPr>
          <a:xfrm>
            <a:off x="860851" y="4061914"/>
            <a:ext cx="2133600" cy="971279"/>
            <a:chOff x="4342274" y="2394850"/>
            <a:chExt cx="1814399" cy="989424"/>
          </a:xfrm>
        </p:grpSpPr>
        <p:sp>
          <p:nvSpPr>
            <p:cNvPr id="26"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Value</a:t>
              </a:r>
              <a:endParaRPr lang="vi-VN" dirty="0"/>
            </a:p>
          </p:txBody>
        </p:sp>
        <p:sp>
          <p:nvSpPr>
            <p:cNvPr id="27"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28" name="TextBox 27"/>
          <p:cNvSpPr txBox="1"/>
          <p:nvPr/>
        </p:nvSpPr>
        <p:spPr>
          <a:xfrm>
            <a:off x="1476316" y="5509352"/>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29" name="TextBox 28"/>
          <p:cNvSpPr txBox="1"/>
          <p:nvPr/>
        </p:nvSpPr>
        <p:spPr>
          <a:xfrm>
            <a:off x="1360900" y="4978878"/>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30" name="Straight Connector 29"/>
          <p:cNvCxnSpPr>
            <a:stCxn id="26" idx="2"/>
            <a:endCxn id="24" idx="0"/>
          </p:cNvCxnSpPr>
          <p:nvPr/>
        </p:nvCxnSpPr>
        <p:spPr>
          <a:xfrm>
            <a:off x="1927651" y="5033193"/>
            <a:ext cx="30898" cy="693096"/>
          </a:xfrm>
          <a:prstGeom prst="line">
            <a:avLst/>
          </a:prstGeom>
        </p:spPr>
        <p:style>
          <a:lnRef idx="3">
            <a:schemeClr val="accent6"/>
          </a:lnRef>
          <a:fillRef idx="0">
            <a:schemeClr val="accent6"/>
          </a:fillRef>
          <a:effectRef idx="2">
            <a:schemeClr val="accent6"/>
          </a:effectRef>
          <a:fontRef idx="minor">
            <a:schemeClr val="tx1"/>
          </a:fontRef>
        </p:style>
      </p:cxnSp>
      <p:grpSp>
        <p:nvGrpSpPr>
          <p:cNvPr id="31" name="Shape 688"/>
          <p:cNvGrpSpPr/>
          <p:nvPr/>
        </p:nvGrpSpPr>
        <p:grpSpPr>
          <a:xfrm>
            <a:off x="860850" y="1266984"/>
            <a:ext cx="2133601" cy="1716099"/>
            <a:chOff x="4336150" y="2394850"/>
            <a:chExt cx="1814400"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F0"/>
                  </a:solidFill>
                </a:rPr>
                <a:t>0</a:t>
              </a:r>
              <a:r>
                <a:rPr lang="vi-VN" dirty="0" smtClean="0"/>
                <a:t> / </a:t>
              </a:r>
              <a:r>
                <a:rPr lang="vi-VN" dirty="0" smtClean="0">
                  <a:solidFill>
                    <a:srgbClr val="00B050"/>
                  </a:solidFill>
                </a:rPr>
                <a:t>1</a:t>
              </a:r>
            </a:p>
            <a:p>
              <a:pPr lvl="0" rtl="0">
                <a:spcBef>
                  <a:spcPts val="0"/>
                </a:spcBef>
                <a:buNone/>
              </a:pPr>
              <a:r>
                <a:rPr lang="vi-VN" dirty="0" smtClean="0">
                  <a:solidFill>
                    <a:srgbClr val="00B0F0"/>
                  </a:solidFill>
                </a:rPr>
                <a:t>UUID</a:t>
              </a:r>
            </a:p>
            <a:p>
              <a:pPr lvl="0" rtl="0">
                <a:spcBef>
                  <a:spcPts val="0"/>
                </a:spcBef>
                <a:buNone/>
              </a:pPr>
              <a:r>
                <a:rPr lang="vi-VN" dirty="0" smtClean="0">
                  <a:solidFill>
                    <a:srgbClr val="00B0F0"/>
                  </a:solidFill>
                </a:rPr>
                <a:t>PositionHaveValue</a:t>
              </a:r>
            </a:p>
            <a:p>
              <a:pPr lvl="0" rtl="0">
                <a:spcBef>
                  <a:spcPts val="0"/>
                </a:spcBef>
                <a:buNone/>
              </a:pPr>
              <a:r>
                <a:rPr lang="vi-VN" dirty="0" smtClean="0">
                  <a:solidFill>
                    <a:srgbClr val="00B050"/>
                  </a:solidFill>
                </a:rPr>
                <a:t>PositionOfFormula</a:t>
              </a:r>
            </a:p>
          </p:txBody>
        </p:sp>
        <p:sp>
          <p:nvSpPr>
            <p:cNvPr id="33" name="Shape 690"/>
            <p:cNvSpPr/>
            <p:nvPr/>
          </p:nvSpPr>
          <p:spPr>
            <a:xfrm>
              <a:off x="4336151"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34" name="Picture 2" descr="C:\Users\QUYHKSE61160\Desktop\Screenshot_2015-11-21-15-21-3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88"/>
          <a:stretch/>
        </p:blipFill>
        <p:spPr bwMode="auto">
          <a:xfrm>
            <a:off x="5356125" y="3349533"/>
            <a:ext cx="2133600" cy="325869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a:off x="2935840" y="2130311"/>
            <a:ext cx="2521800" cy="329656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35"/>
          <p:cNvCxnSpPr>
            <a:stCxn id="26" idx="3"/>
          </p:cNvCxnSpPr>
          <p:nvPr/>
        </p:nvCxnSpPr>
        <p:spPr>
          <a:xfrm flipV="1">
            <a:off x="2994451" y="4061914"/>
            <a:ext cx="3067898" cy="63982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7" name="Straight Connector 36"/>
          <p:cNvCxnSpPr>
            <a:stCxn id="32" idx="2"/>
            <a:endCxn id="27" idx="0"/>
          </p:cNvCxnSpPr>
          <p:nvPr/>
        </p:nvCxnSpPr>
        <p:spPr>
          <a:xfrm>
            <a:off x="1927650" y="2983083"/>
            <a:ext cx="1" cy="1078831"/>
          </a:xfrm>
          <a:prstGeom prst="line">
            <a:avLst/>
          </a:prstGeom>
        </p:spPr>
        <p:style>
          <a:lnRef idx="3">
            <a:schemeClr val="accent6"/>
          </a:lnRef>
          <a:fillRef idx="0">
            <a:schemeClr val="accent6"/>
          </a:fillRef>
          <a:effectRef idx="2">
            <a:schemeClr val="accent6"/>
          </a:effectRef>
          <a:fontRef idx="minor">
            <a:schemeClr val="tx1"/>
          </a:fontRef>
        </p:style>
      </p:cxnSp>
      <p:sp>
        <p:nvSpPr>
          <p:cNvPr id="38" name="TextBox 37"/>
          <p:cNvSpPr txBox="1"/>
          <p:nvPr/>
        </p:nvSpPr>
        <p:spPr>
          <a:xfrm>
            <a:off x="1354068" y="3577420"/>
            <a:ext cx="532518" cy="369332"/>
          </a:xfrm>
          <a:prstGeom prst="rect">
            <a:avLst/>
          </a:prstGeom>
          <a:noFill/>
        </p:spPr>
        <p:txBody>
          <a:bodyPr wrap="none" rtlCol="0">
            <a:spAutoFit/>
          </a:bodyPr>
          <a:lstStyle/>
          <a:p>
            <a:r>
              <a:rPr lang="en-US" dirty="0" smtClean="0">
                <a:solidFill>
                  <a:srgbClr val="FF0000"/>
                </a:solidFill>
              </a:rPr>
              <a:t>0..*</a:t>
            </a:r>
            <a:endParaRPr lang="vi-VN" dirty="0">
              <a:solidFill>
                <a:srgbClr val="FF0000"/>
              </a:solidFill>
            </a:endParaRPr>
          </a:p>
        </p:txBody>
      </p:sp>
      <p:sp>
        <p:nvSpPr>
          <p:cNvPr id="39" name="TextBox 38"/>
          <p:cNvSpPr txBox="1"/>
          <p:nvPr/>
        </p:nvSpPr>
        <p:spPr>
          <a:xfrm>
            <a:off x="1469484" y="3094458"/>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40" name="TextBox 39"/>
          <p:cNvSpPr txBox="1"/>
          <p:nvPr/>
        </p:nvSpPr>
        <p:spPr>
          <a:xfrm>
            <a:off x="4274400" y="2355794"/>
            <a:ext cx="2236510" cy="923330"/>
          </a:xfrm>
          <a:prstGeom prst="rect">
            <a:avLst/>
          </a:prstGeom>
          <a:noFill/>
        </p:spPr>
        <p:txBody>
          <a:bodyPr wrap="none" rtlCol="0">
            <a:spAutoFit/>
          </a:bodyPr>
          <a:lstStyle/>
          <a:p>
            <a:r>
              <a:rPr lang="vi-VN" dirty="0" smtClean="0">
                <a:solidFill>
                  <a:srgbClr val="00B0F0"/>
                </a:solidFill>
              </a:rPr>
              <a:t>NumberOfStep: </a:t>
            </a:r>
            <a:r>
              <a:rPr lang="vi-VN" dirty="0" smtClean="0"/>
              <a:t>445</a:t>
            </a:r>
          </a:p>
          <a:p>
            <a:r>
              <a:rPr lang="vi-VN" dirty="0" smtClean="0">
                <a:solidFill>
                  <a:srgbClr val="00B050"/>
                </a:solidFill>
              </a:rPr>
              <a:t>Calories: ?</a:t>
            </a:r>
          </a:p>
          <a:p>
            <a:r>
              <a:rPr lang="vi-VN" dirty="0" smtClean="0">
                <a:solidFill>
                  <a:srgbClr val="00B050"/>
                </a:solidFill>
              </a:rPr>
              <a:t>Distance: ?</a:t>
            </a:r>
            <a:endParaRPr lang="vi-VN" dirty="0">
              <a:solidFill>
                <a:srgbClr val="00B050"/>
              </a:solidFill>
            </a:endParaRPr>
          </a:p>
        </p:txBody>
      </p:sp>
      <p:sp>
        <p:nvSpPr>
          <p:cNvPr id="41" name="Rounded Rectangle 40"/>
          <p:cNvSpPr/>
          <p:nvPr/>
        </p:nvSpPr>
        <p:spPr>
          <a:xfrm>
            <a:off x="4348505" y="1359744"/>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Not calculated</a:t>
            </a:r>
            <a:endParaRPr lang="vi-VN" dirty="0"/>
          </a:p>
        </p:txBody>
      </p:sp>
      <p:sp>
        <p:nvSpPr>
          <p:cNvPr id="43"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4196740" y="2320218"/>
            <a:ext cx="0" cy="958906"/>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4196740" y="3279124"/>
            <a:ext cx="222618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2" name="Straight Connector 41"/>
          <p:cNvCxnSpPr/>
          <p:nvPr/>
        </p:nvCxnSpPr>
        <p:spPr>
          <a:xfrm>
            <a:off x="4196740" y="2320218"/>
            <a:ext cx="222618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4" name="Straight Connector 43"/>
          <p:cNvCxnSpPr/>
          <p:nvPr/>
        </p:nvCxnSpPr>
        <p:spPr>
          <a:xfrm>
            <a:off x="6422925" y="2320218"/>
            <a:ext cx="0" cy="958906"/>
          </a:xfrm>
          <a:prstGeom prst="line">
            <a:avLst/>
          </a:prstGeom>
        </p:spPr>
        <p:style>
          <a:lnRef idx="3">
            <a:schemeClr val="accent2"/>
          </a:lnRef>
          <a:fillRef idx="0">
            <a:schemeClr val="accent2"/>
          </a:fillRef>
          <a:effectRef idx="2">
            <a:schemeClr val="accent2"/>
          </a:effectRef>
          <a:fontRef idx="minor">
            <a:schemeClr val="tx1"/>
          </a:fontRef>
        </p:style>
      </p:cxnSp>
      <p:sp>
        <p:nvSpPr>
          <p:cNvPr id="45" name="Left Arrow 44"/>
          <p:cNvSpPr/>
          <p:nvPr/>
        </p:nvSpPr>
        <p:spPr>
          <a:xfrm>
            <a:off x="6616283" y="2526990"/>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756574719"/>
      </p:ext>
    </p:extLst>
  </p:cSld>
  <p:clrMapOvr>
    <a:masterClrMapping/>
  </p:clrMapOvr>
  <p:transition spd="slow">
    <p:cut/>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188</a:t>
            </a:fld>
            <a:endParaRPr lang="en"/>
          </a:p>
        </p:txBody>
      </p:sp>
      <p:grpSp>
        <p:nvGrpSpPr>
          <p:cNvPr id="22" name="Shape 688"/>
          <p:cNvGrpSpPr/>
          <p:nvPr/>
        </p:nvGrpSpPr>
        <p:grpSpPr>
          <a:xfrm>
            <a:off x="716698" y="5726289"/>
            <a:ext cx="2483702" cy="908900"/>
            <a:chOff x="4336149" y="2394849"/>
            <a:chExt cx="1814400" cy="1331687"/>
          </a:xfrm>
        </p:grpSpPr>
        <p:sp>
          <p:nvSpPr>
            <p:cNvPr id="23"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DateCollectData</a:t>
              </a:r>
            </a:p>
            <a:p>
              <a:pPr lvl="0" rtl="0">
                <a:spcBef>
                  <a:spcPts val="0"/>
                </a:spcBef>
                <a:buNone/>
              </a:pPr>
              <a:r>
                <a:rPr lang="vi-VN" dirty="0" smtClean="0"/>
                <a:t>Type</a:t>
              </a:r>
              <a:endParaRPr lang="en" dirty="0" smtClean="0"/>
            </a:p>
          </p:txBody>
        </p:sp>
        <p:sp>
          <p:nvSpPr>
            <p:cNvPr id="24" name="Shape 690"/>
            <p:cNvSpPr/>
            <p:nvPr/>
          </p:nvSpPr>
          <p:spPr>
            <a:xfrm>
              <a:off x="4336149" y="2394849"/>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25" name="Shape 688"/>
          <p:cNvGrpSpPr/>
          <p:nvPr/>
        </p:nvGrpSpPr>
        <p:grpSpPr>
          <a:xfrm>
            <a:off x="860851" y="4061914"/>
            <a:ext cx="2133600" cy="971279"/>
            <a:chOff x="4342274" y="2394850"/>
            <a:chExt cx="1814399" cy="989424"/>
          </a:xfrm>
        </p:grpSpPr>
        <p:sp>
          <p:nvSpPr>
            <p:cNvPr id="26"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Value</a:t>
              </a:r>
              <a:endParaRPr lang="vi-VN" dirty="0"/>
            </a:p>
          </p:txBody>
        </p:sp>
        <p:sp>
          <p:nvSpPr>
            <p:cNvPr id="27"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28" name="TextBox 27"/>
          <p:cNvSpPr txBox="1"/>
          <p:nvPr/>
        </p:nvSpPr>
        <p:spPr>
          <a:xfrm>
            <a:off x="1476316" y="5509352"/>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29" name="TextBox 28"/>
          <p:cNvSpPr txBox="1"/>
          <p:nvPr/>
        </p:nvSpPr>
        <p:spPr>
          <a:xfrm>
            <a:off x="1360900" y="4978878"/>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30" name="Straight Connector 29"/>
          <p:cNvCxnSpPr>
            <a:stCxn id="26" idx="2"/>
            <a:endCxn id="24" idx="0"/>
          </p:cNvCxnSpPr>
          <p:nvPr/>
        </p:nvCxnSpPr>
        <p:spPr>
          <a:xfrm>
            <a:off x="1927651" y="5033193"/>
            <a:ext cx="30898" cy="693096"/>
          </a:xfrm>
          <a:prstGeom prst="line">
            <a:avLst/>
          </a:prstGeom>
        </p:spPr>
        <p:style>
          <a:lnRef idx="3">
            <a:schemeClr val="accent6"/>
          </a:lnRef>
          <a:fillRef idx="0">
            <a:schemeClr val="accent6"/>
          </a:fillRef>
          <a:effectRef idx="2">
            <a:schemeClr val="accent6"/>
          </a:effectRef>
          <a:fontRef idx="minor">
            <a:schemeClr val="tx1"/>
          </a:fontRef>
        </p:style>
      </p:cxnSp>
      <p:grpSp>
        <p:nvGrpSpPr>
          <p:cNvPr id="31" name="Shape 688"/>
          <p:cNvGrpSpPr/>
          <p:nvPr/>
        </p:nvGrpSpPr>
        <p:grpSpPr>
          <a:xfrm>
            <a:off x="860850" y="1266984"/>
            <a:ext cx="2133601" cy="1716099"/>
            <a:chOff x="4336150" y="2394850"/>
            <a:chExt cx="1814400"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F0"/>
                  </a:solidFill>
                </a:rPr>
                <a:t>0</a:t>
              </a:r>
              <a:r>
                <a:rPr lang="vi-VN" dirty="0" smtClean="0"/>
                <a:t> / </a:t>
              </a:r>
              <a:r>
                <a:rPr lang="vi-VN" dirty="0" smtClean="0">
                  <a:solidFill>
                    <a:srgbClr val="00B050"/>
                  </a:solidFill>
                </a:rPr>
                <a:t>1</a:t>
              </a:r>
            </a:p>
            <a:p>
              <a:pPr lvl="0" rtl="0">
                <a:spcBef>
                  <a:spcPts val="0"/>
                </a:spcBef>
                <a:buNone/>
              </a:pPr>
              <a:r>
                <a:rPr lang="vi-VN" dirty="0" smtClean="0">
                  <a:solidFill>
                    <a:srgbClr val="00B0F0"/>
                  </a:solidFill>
                </a:rPr>
                <a:t>UUID</a:t>
              </a:r>
            </a:p>
            <a:p>
              <a:pPr lvl="0" rtl="0">
                <a:spcBef>
                  <a:spcPts val="0"/>
                </a:spcBef>
                <a:buNone/>
              </a:pPr>
              <a:r>
                <a:rPr lang="vi-VN" dirty="0" smtClean="0">
                  <a:solidFill>
                    <a:srgbClr val="00B0F0"/>
                  </a:solidFill>
                </a:rPr>
                <a:t>PositionHaveValue</a:t>
              </a:r>
            </a:p>
            <a:p>
              <a:pPr lvl="0" rtl="0">
                <a:spcBef>
                  <a:spcPts val="0"/>
                </a:spcBef>
                <a:buNone/>
              </a:pPr>
              <a:r>
                <a:rPr lang="vi-VN" dirty="0" smtClean="0">
                  <a:solidFill>
                    <a:srgbClr val="00B050"/>
                  </a:solidFill>
                </a:rPr>
                <a:t>PositionOfFormula</a:t>
              </a:r>
            </a:p>
          </p:txBody>
        </p:sp>
        <p:sp>
          <p:nvSpPr>
            <p:cNvPr id="33" name="Shape 690"/>
            <p:cNvSpPr/>
            <p:nvPr/>
          </p:nvSpPr>
          <p:spPr>
            <a:xfrm>
              <a:off x="4336151"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34" name="Picture 2" descr="C:\Users\QUYHKSE61160\Desktop\Screenshot_2015-11-21-15-21-3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88"/>
          <a:stretch/>
        </p:blipFill>
        <p:spPr bwMode="auto">
          <a:xfrm>
            <a:off x="5356125" y="3349533"/>
            <a:ext cx="2133600" cy="325869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a:off x="2935840" y="2130311"/>
            <a:ext cx="2521800" cy="329656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35"/>
          <p:cNvCxnSpPr>
            <a:stCxn id="26" idx="3"/>
          </p:cNvCxnSpPr>
          <p:nvPr/>
        </p:nvCxnSpPr>
        <p:spPr>
          <a:xfrm flipV="1">
            <a:off x="2994451" y="4061914"/>
            <a:ext cx="3067898" cy="63982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7" name="Straight Connector 36"/>
          <p:cNvCxnSpPr>
            <a:stCxn id="32" idx="2"/>
            <a:endCxn id="27" idx="0"/>
          </p:cNvCxnSpPr>
          <p:nvPr/>
        </p:nvCxnSpPr>
        <p:spPr>
          <a:xfrm>
            <a:off x="1927650" y="2983083"/>
            <a:ext cx="1" cy="1078831"/>
          </a:xfrm>
          <a:prstGeom prst="line">
            <a:avLst/>
          </a:prstGeom>
        </p:spPr>
        <p:style>
          <a:lnRef idx="3">
            <a:schemeClr val="accent6"/>
          </a:lnRef>
          <a:fillRef idx="0">
            <a:schemeClr val="accent6"/>
          </a:fillRef>
          <a:effectRef idx="2">
            <a:schemeClr val="accent6"/>
          </a:effectRef>
          <a:fontRef idx="minor">
            <a:schemeClr val="tx1"/>
          </a:fontRef>
        </p:style>
      </p:cxnSp>
      <p:sp>
        <p:nvSpPr>
          <p:cNvPr id="38" name="TextBox 37"/>
          <p:cNvSpPr txBox="1"/>
          <p:nvPr/>
        </p:nvSpPr>
        <p:spPr>
          <a:xfrm>
            <a:off x="1354068" y="3577420"/>
            <a:ext cx="532518" cy="369332"/>
          </a:xfrm>
          <a:prstGeom prst="rect">
            <a:avLst/>
          </a:prstGeom>
          <a:noFill/>
        </p:spPr>
        <p:txBody>
          <a:bodyPr wrap="none" rtlCol="0">
            <a:spAutoFit/>
          </a:bodyPr>
          <a:lstStyle/>
          <a:p>
            <a:r>
              <a:rPr lang="en-US" dirty="0" smtClean="0">
                <a:solidFill>
                  <a:srgbClr val="FF0000"/>
                </a:solidFill>
              </a:rPr>
              <a:t>0..*</a:t>
            </a:r>
            <a:endParaRPr lang="vi-VN" dirty="0">
              <a:solidFill>
                <a:srgbClr val="FF0000"/>
              </a:solidFill>
            </a:endParaRPr>
          </a:p>
        </p:txBody>
      </p:sp>
      <p:sp>
        <p:nvSpPr>
          <p:cNvPr id="39" name="TextBox 38"/>
          <p:cNvSpPr txBox="1"/>
          <p:nvPr/>
        </p:nvSpPr>
        <p:spPr>
          <a:xfrm>
            <a:off x="1469484" y="3094458"/>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40" name="TextBox 39"/>
          <p:cNvSpPr txBox="1"/>
          <p:nvPr/>
        </p:nvSpPr>
        <p:spPr>
          <a:xfrm>
            <a:off x="4274400" y="2355794"/>
            <a:ext cx="2236510" cy="923330"/>
          </a:xfrm>
          <a:prstGeom prst="rect">
            <a:avLst/>
          </a:prstGeom>
          <a:noFill/>
        </p:spPr>
        <p:txBody>
          <a:bodyPr wrap="none" rtlCol="0">
            <a:spAutoFit/>
          </a:bodyPr>
          <a:lstStyle/>
          <a:p>
            <a:r>
              <a:rPr lang="vi-VN" dirty="0" smtClean="0">
                <a:solidFill>
                  <a:srgbClr val="00B0F0"/>
                </a:solidFill>
              </a:rPr>
              <a:t>NumberOfStep: </a:t>
            </a:r>
            <a:r>
              <a:rPr lang="vi-VN" dirty="0" smtClean="0"/>
              <a:t>445</a:t>
            </a:r>
          </a:p>
          <a:p>
            <a:r>
              <a:rPr lang="vi-VN" dirty="0" smtClean="0">
                <a:solidFill>
                  <a:srgbClr val="00B050"/>
                </a:solidFill>
              </a:rPr>
              <a:t>Calories: ?</a:t>
            </a:r>
          </a:p>
          <a:p>
            <a:r>
              <a:rPr lang="vi-VN" dirty="0" smtClean="0">
                <a:solidFill>
                  <a:srgbClr val="00B050"/>
                </a:solidFill>
              </a:rPr>
              <a:t>Distance: ?</a:t>
            </a:r>
            <a:endParaRPr lang="vi-VN" dirty="0">
              <a:solidFill>
                <a:srgbClr val="00B050"/>
              </a:solidFill>
            </a:endParaRPr>
          </a:p>
        </p:txBody>
      </p:sp>
      <p:sp>
        <p:nvSpPr>
          <p:cNvPr id="41" name="Rounded Rectangle 40"/>
          <p:cNvSpPr/>
          <p:nvPr/>
        </p:nvSpPr>
        <p:spPr>
          <a:xfrm>
            <a:off x="4348505" y="1359744"/>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Not calculated</a:t>
            </a:r>
            <a:endParaRPr lang="vi-VN" dirty="0"/>
          </a:p>
        </p:txBody>
      </p:sp>
      <p:sp>
        <p:nvSpPr>
          <p:cNvPr id="43"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768266" y="1840765"/>
            <a:ext cx="0" cy="1253693"/>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768266" y="3094458"/>
            <a:ext cx="239763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2" name="Straight Connector 41"/>
          <p:cNvCxnSpPr/>
          <p:nvPr/>
        </p:nvCxnSpPr>
        <p:spPr>
          <a:xfrm>
            <a:off x="768266" y="1840765"/>
            <a:ext cx="239763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4" name="Straight Connector 43"/>
          <p:cNvCxnSpPr/>
          <p:nvPr/>
        </p:nvCxnSpPr>
        <p:spPr>
          <a:xfrm flipH="1">
            <a:off x="3165899" y="1840765"/>
            <a:ext cx="1" cy="1253693"/>
          </a:xfrm>
          <a:prstGeom prst="line">
            <a:avLst/>
          </a:prstGeom>
        </p:spPr>
        <p:style>
          <a:lnRef idx="3">
            <a:schemeClr val="accent2"/>
          </a:lnRef>
          <a:fillRef idx="0">
            <a:schemeClr val="accent2"/>
          </a:fillRef>
          <a:effectRef idx="2">
            <a:schemeClr val="accent2"/>
          </a:effectRef>
          <a:fontRef idx="minor">
            <a:schemeClr val="tx1"/>
          </a:fontRef>
        </p:style>
      </p:cxnSp>
      <p:sp>
        <p:nvSpPr>
          <p:cNvPr id="45" name="Left Arrow 44"/>
          <p:cNvSpPr/>
          <p:nvPr/>
        </p:nvSpPr>
        <p:spPr>
          <a:xfrm rot="10800000">
            <a:off x="43288" y="2467611"/>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064640904"/>
      </p:ext>
    </p:extLst>
  </p:cSld>
  <p:clrMapOvr>
    <a:masterClrMapping/>
  </p:clrMapOvr>
  <p:transition spd="slow">
    <p:cut/>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189</a:t>
            </a:fld>
            <a:endParaRPr lang="en"/>
          </a:p>
        </p:txBody>
      </p:sp>
      <p:grpSp>
        <p:nvGrpSpPr>
          <p:cNvPr id="22" name="Shape 688"/>
          <p:cNvGrpSpPr/>
          <p:nvPr/>
        </p:nvGrpSpPr>
        <p:grpSpPr>
          <a:xfrm>
            <a:off x="716698" y="5726289"/>
            <a:ext cx="2483702" cy="908900"/>
            <a:chOff x="4336149" y="2394849"/>
            <a:chExt cx="1814400" cy="1331687"/>
          </a:xfrm>
        </p:grpSpPr>
        <p:sp>
          <p:nvSpPr>
            <p:cNvPr id="23"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DateCollectData</a:t>
              </a:r>
            </a:p>
            <a:p>
              <a:pPr lvl="0" rtl="0">
                <a:spcBef>
                  <a:spcPts val="0"/>
                </a:spcBef>
                <a:buNone/>
              </a:pPr>
              <a:r>
                <a:rPr lang="vi-VN" dirty="0" smtClean="0"/>
                <a:t>Type</a:t>
              </a:r>
              <a:endParaRPr lang="en" dirty="0" smtClean="0"/>
            </a:p>
          </p:txBody>
        </p:sp>
        <p:sp>
          <p:nvSpPr>
            <p:cNvPr id="24" name="Shape 690"/>
            <p:cNvSpPr/>
            <p:nvPr/>
          </p:nvSpPr>
          <p:spPr>
            <a:xfrm>
              <a:off x="4336149" y="2394849"/>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25" name="Shape 688"/>
          <p:cNvGrpSpPr/>
          <p:nvPr/>
        </p:nvGrpSpPr>
        <p:grpSpPr>
          <a:xfrm>
            <a:off x="860851" y="4061914"/>
            <a:ext cx="2133600" cy="971279"/>
            <a:chOff x="4342274" y="2394850"/>
            <a:chExt cx="1814399" cy="989424"/>
          </a:xfrm>
        </p:grpSpPr>
        <p:sp>
          <p:nvSpPr>
            <p:cNvPr id="26"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Value</a:t>
              </a:r>
              <a:endParaRPr lang="vi-VN" dirty="0"/>
            </a:p>
          </p:txBody>
        </p:sp>
        <p:sp>
          <p:nvSpPr>
            <p:cNvPr id="27"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28" name="TextBox 27"/>
          <p:cNvSpPr txBox="1"/>
          <p:nvPr/>
        </p:nvSpPr>
        <p:spPr>
          <a:xfrm>
            <a:off x="1476316" y="5509352"/>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29" name="TextBox 28"/>
          <p:cNvSpPr txBox="1"/>
          <p:nvPr/>
        </p:nvSpPr>
        <p:spPr>
          <a:xfrm>
            <a:off x="1360900" y="4978878"/>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30" name="Straight Connector 29"/>
          <p:cNvCxnSpPr>
            <a:stCxn id="26" idx="2"/>
            <a:endCxn id="24" idx="0"/>
          </p:cNvCxnSpPr>
          <p:nvPr/>
        </p:nvCxnSpPr>
        <p:spPr>
          <a:xfrm>
            <a:off x="1927651" y="5033193"/>
            <a:ext cx="30898" cy="693096"/>
          </a:xfrm>
          <a:prstGeom prst="line">
            <a:avLst/>
          </a:prstGeom>
        </p:spPr>
        <p:style>
          <a:lnRef idx="3">
            <a:schemeClr val="accent6"/>
          </a:lnRef>
          <a:fillRef idx="0">
            <a:schemeClr val="accent6"/>
          </a:fillRef>
          <a:effectRef idx="2">
            <a:schemeClr val="accent6"/>
          </a:effectRef>
          <a:fontRef idx="minor">
            <a:schemeClr val="tx1"/>
          </a:fontRef>
        </p:style>
      </p:cxnSp>
      <p:grpSp>
        <p:nvGrpSpPr>
          <p:cNvPr id="31" name="Shape 688"/>
          <p:cNvGrpSpPr/>
          <p:nvPr/>
        </p:nvGrpSpPr>
        <p:grpSpPr>
          <a:xfrm>
            <a:off x="860850" y="1266984"/>
            <a:ext cx="2133601" cy="1716099"/>
            <a:chOff x="4336150" y="2394850"/>
            <a:chExt cx="1814400"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F0"/>
                  </a:solidFill>
                </a:rPr>
                <a:t>0</a:t>
              </a:r>
              <a:r>
                <a:rPr lang="vi-VN" dirty="0" smtClean="0"/>
                <a:t> / </a:t>
              </a:r>
              <a:r>
                <a:rPr lang="vi-VN" dirty="0" smtClean="0">
                  <a:solidFill>
                    <a:srgbClr val="00B050"/>
                  </a:solidFill>
                </a:rPr>
                <a:t>1</a:t>
              </a:r>
            </a:p>
            <a:p>
              <a:pPr lvl="0" rtl="0">
                <a:spcBef>
                  <a:spcPts val="0"/>
                </a:spcBef>
                <a:buNone/>
              </a:pPr>
              <a:r>
                <a:rPr lang="vi-VN" dirty="0" smtClean="0">
                  <a:solidFill>
                    <a:srgbClr val="00B0F0"/>
                  </a:solidFill>
                </a:rPr>
                <a:t>UUID</a:t>
              </a:r>
            </a:p>
            <a:p>
              <a:pPr lvl="0" rtl="0">
                <a:spcBef>
                  <a:spcPts val="0"/>
                </a:spcBef>
                <a:buNone/>
              </a:pPr>
              <a:r>
                <a:rPr lang="vi-VN" dirty="0" smtClean="0">
                  <a:solidFill>
                    <a:srgbClr val="00B0F0"/>
                  </a:solidFill>
                </a:rPr>
                <a:t>PositionHaveValue</a:t>
              </a:r>
            </a:p>
            <a:p>
              <a:pPr lvl="0" rtl="0">
                <a:spcBef>
                  <a:spcPts val="0"/>
                </a:spcBef>
                <a:buNone/>
              </a:pPr>
              <a:r>
                <a:rPr lang="vi-VN" dirty="0" smtClean="0">
                  <a:solidFill>
                    <a:srgbClr val="00B050"/>
                  </a:solidFill>
                </a:rPr>
                <a:t>PositionOfFormula</a:t>
              </a:r>
            </a:p>
          </p:txBody>
        </p:sp>
        <p:sp>
          <p:nvSpPr>
            <p:cNvPr id="33" name="Shape 690"/>
            <p:cNvSpPr/>
            <p:nvPr/>
          </p:nvSpPr>
          <p:spPr>
            <a:xfrm>
              <a:off x="4336151"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34" name="Picture 2" descr="C:\Users\QUYHKSE61160\Desktop\Screenshot_2015-11-21-15-21-3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88"/>
          <a:stretch/>
        </p:blipFill>
        <p:spPr bwMode="auto">
          <a:xfrm>
            <a:off x="5356125" y="3349533"/>
            <a:ext cx="2133600" cy="325869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a:off x="2935840" y="2130311"/>
            <a:ext cx="2521800" cy="329656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35"/>
          <p:cNvCxnSpPr>
            <a:stCxn id="26" idx="3"/>
          </p:cNvCxnSpPr>
          <p:nvPr/>
        </p:nvCxnSpPr>
        <p:spPr>
          <a:xfrm flipV="1">
            <a:off x="2994451" y="4061914"/>
            <a:ext cx="3067898" cy="63982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7" name="Straight Connector 36"/>
          <p:cNvCxnSpPr>
            <a:stCxn id="32" idx="2"/>
            <a:endCxn id="27" idx="0"/>
          </p:cNvCxnSpPr>
          <p:nvPr/>
        </p:nvCxnSpPr>
        <p:spPr>
          <a:xfrm>
            <a:off x="1927650" y="2983083"/>
            <a:ext cx="1" cy="1078831"/>
          </a:xfrm>
          <a:prstGeom prst="line">
            <a:avLst/>
          </a:prstGeom>
        </p:spPr>
        <p:style>
          <a:lnRef idx="3">
            <a:schemeClr val="accent6"/>
          </a:lnRef>
          <a:fillRef idx="0">
            <a:schemeClr val="accent6"/>
          </a:fillRef>
          <a:effectRef idx="2">
            <a:schemeClr val="accent6"/>
          </a:effectRef>
          <a:fontRef idx="minor">
            <a:schemeClr val="tx1"/>
          </a:fontRef>
        </p:style>
      </p:cxnSp>
      <p:sp>
        <p:nvSpPr>
          <p:cNvPr id="38" name="TextBox 37"/>
          <p:cNvSpPr txBox="1"/>
          <p:nvPr/>
        </p:nvSpPr>
        <p:spPr>
          <a:xfrm>
            <a:off x="1354068" y="3577420"/>
            <a:ext cx="532518" cy="369332"/>
          </a:xfrm>
          <a:prstGeom prst="rect">
            <a:avLst/>
          </a:prstGeom>
          <a:noFill/>
        </p:spPr>
        <p:txBody>
          <a:bodyPr wrap="none" rtlCol="0">
            <a:spAutoFit/>
          </a:bodyPr>
          <a:lstStyle/>
          <a:p>
            <a:r>
              <a:rPr lang="en-US" dirty="0" smtClean="0">
                <a:solidFill>
                  <a:srgbClr val="FF0000"/>
                </a:solidFill>
              </a:rPr>
              <a:t>0..*</a:t>
            </a:r>
            <a:endParaRPr lang="vi-VN" dirty="0">
              <a:solidFill>
                <a:srgbClr val="FF0000"/>
              </a:solidFill>
            </a:endParaRPr>
          </a:p>
        </p:txBody>
      </p:sp>
      <p:sp>
        <p:nvSpPr>
          <p:cNvPr id="39" name="TextBox 38"/>
          <p:cNvSpPr txBox="1"/>
          <p:nvPr/>
        </p:nvSpPr>
        <p:spPr>
          <a:xfrm>
            <a:off x="1469484" y="3094458"/>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40" name="TextBox 39"/>
          <p:cNvSpPr txBox="1"/>
          <p:nvPr/>
        </p:nvSpPr>
        <p:spPr>
          <a:xfrm>
            <a:off x="4274400" y="2355794"/>
            <a:ext cx="2236510" cy="923330"/>
          </a:xfrm>
          <a:prstGeom prst="rect">
            <a:avLst/>
          </a:prstGeom>
          <a:noFill/>
        </p:spPr>
        <p:txBody>
          <a:bodyPr wrap="none" rtlCol="0">
            <a:spAutoFit/>
          </a:bodyPr>
          <a:lstStyle/>
          <a:p>
            <a:r>
              <a:rPr lang="vi-VN" dirty="0" smtClean="0">
                <a:solidFill>
                  <a:srgbClr val="00B0F0"/>
                </a:solidFill>
              </a:rPr>
              <a:t>NumberOfStep: </a:t>
            </a:r>
            <a:r>
              <a:rPr lang="vi-VN" dirty="0" smtClean="0"/>
              <a:t>445</a:t>
            </a:r>
          </a:p>
          <a:p>
            <a:r>
              <a:rPr lang="vi-VN" dirty="0" smtClean="0">
                <a:solidFill>
                  <a:srgbClr val="00B050"/>
                </a:solidFill>
              </a:rPr>
              <a:t>Calories: ?</a:t>
            </a:r>
          </a:p>
          <a:p>
            <a:r>
              <a:rPr lang="vi-VN" dirty="0" smtClean="0">
                <a:solidFill>
                  <a:srgbClr val="00B050"/>
                </a:solidFill>
              </a:rPr>
              <a:t>Distance: ?</a:t>
            </a:r>
            <a:endParaRPr lang="vi-VN" dirty="0">
              <a:solidFill>
                <a:srgbClr val="00B050"/>
              </a:solidFill>
            </a:endParaRPr>
          </a:p>
        </p:txBody>
      </p:sp>
      <p:sp>
        <p:nvSpPr>
          <p:cNvPr id="41" name="Rounded Rectangle 40"/>
          <p:cNvSpPr/>
          <p:nvPr/>
        </p:nvSpPr>
        <p:spPr>
          <a:xfrm>
            <a:off x="4348505" y="1359744"/>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Not calculated</a:t>
            </a:r>
            <a:endParaRPr lang="vi-VN" dirty="0"/>
          </a:p>
        </p:txBody>
      </p:sp>
      <p:sp>
        <p:nvSpPr>
          <p:cNvPr id="43"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572353" y="5511418"/>
            <a:ext cx="0" cy="1253693"/>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572353" y="6765111"/>
            <a:ext cx="278044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2" name="Straight Connector 41"/>
          <p:cNvCxnSpPr/>
          <p:nvPr/>
        </p:nvCxnSpPr>
        <p:spPr>
          <a:xfrm>
            <a:off x="572353" y="5511418"/>
            <a:ext cx="278044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4" name="Straight Connector 43"/>
          <p:cNvCxnSpPr/>
          <p:nvPr/>
        </p:nvCxnSpPr>
        <p:spPr>
          <a:xfrm flipH="1">
            <a:off x="3352800" y="5511418"/>
            <a:ext cx="1" cy="1253693"/>
          </a:xfrm>
          <a:prstGeom prst="line">
            <a:avLst/>
          </a:prstGeom>
        </p:spPr>
        <p:style>
          <a:lnRef idx="3">
            <a:schemeClr val="accent2"/>
          </a:lnRef>
          <a:fillRef idx="0">
            <a:schemeClr val="accent2"/>
          </a:fillRef>
          <a:effectRef idx="2">
            <a:schemeClr val="accent2"/>
          </a:effectRef>
          <a:fontRef idx="minor">
            <a:schemeClr val="tx1"/>
          </a:fontRef>
        </p:style>
      </p:cxnSp>
      <p:sp>
        <p:nvSpPr>
          <p:cNvPr id="45" name="Left Arrow 44"/>
          <p:cNvSpPr/>
          <p:nvPr/>
        </p:nvSpPr>
        <p:spPr>
          <a:xfrm rot="10800000">
            <a:off x="-65881" y="6285490"/>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643260665"/>
      </p:ext>
    </p:extLst>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a:buNone/>
            </a:pPr>
            <a:r>
              <a:rPr lang="en" dirty="0" smtClean="0">
                <a:solidFill>
                  <a:srgbClr val="CC0000"/>
                </a:solidFill>
              </a:rPr>
              <a:t>✘ </a:t>
            </a:r>
            <a:r>
              <a:rPr lang="en-US" dirty="0"/>
              <a:t>Polyclinic doctor doesn’t have many information of patient to make prescription</a:t>
            </a:r>
            <a:endParaRPr lang="en" dirty="0"/>
          </a:p>
          <a:p>
            <a:pPr lvl="0" rtl="0">
              <a:spcBef>
                <a:spcPts val="0"/>
              </a:spcBef>
              <a:buNone/>
            </a:pPr>
            <a:endParaRPr lang="en" dirty="0"/>
          </a:p>
        </p:txBody>
      </p:sp>
      <p:sp>
        <p:nvSpPr>
          <p:cNvPr id="11" name="Shape 2005"/>
          <p:cNvSpPr txBox="1">
            <a:spLocks/>
          </p:cNvSpPr>
          <p:nvPr/>
        </p:nvSpPr>
        <p:spPr>
          <a:xfrm>
            <a:off x="457200" y="2748821"/>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 sz="3200" dirty="0" smtClean="0">
                <a:solidFill>
                  <a:srgbClr val="CC0000"/>
                </a:solidFill>
              </a:rPr>
              <a:t>✘ </a:t>
            </a:r>
            <a:r>
              <a:rPr lang="en" sz="3200" dirty="0" smtClean="0"/>
              <a:t>Health records are recored in paper.</a:t>
            </a:r>
          </a:p>
          <a:p>
            <a:pPr>
              <a:buFont typeface="Arial" panose="020B0604020202020204" pitchFamily="34" charset="0"/>
              <a:buNone/>
            </a:pPr>
            <a:endParaRPr lang="en" sz="3200" dirty="0"/>
          </a:p>
        </p:txBody>
      </p:sp>
    </p:spTree>
    <p:extLst>
      <p:ext uri="{BB962C8B-B14F-4D97-AF65-F5344CB8AC3E}">
        <p14:creationId xmlns:p14="http://schemas.microsoft.com/office/powerpoint/2010/main" val="3347925022"/>
      </p:ext>
    </p:extLst>
  </p:cSld>
  <p:clrMapOvr>
    <a:masterClrMapping/>
  </p:clrMapOvr>
  <p:transition spd="slow">
    <p:cut/>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190</a:t>
            </a:fld>
            <a:endParaRPr lang="en"/>
          </a:p>
        </p:txBody>
      </p:sp>
      <p:grpSp>
        <p:nvGrpSpPr>
          <p:cNvPr id="6" name="Shape 688"/>
          <p:cNvGrpSpPr/>
          <p:nvPr/>
        </p:nvGrpSpPr>
        <p:grpSpPr>
          <a:xfrm>
            <a:off x="644102" y="5339668"/>
            <a:ext cx="2483700" cy="908899"/>
            <a:chOff x="4336150" y="2394850"/>
            <a:chExt cx="1814399" cy="1331686"/>
          </a:xfrm>
        </p:grpSpPr>
        <p:sp>
          <p:nvSpPr>
            <p:cNvPr id="7"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50"/>
                  </a:solidFill>
                </a:rPr>
                <a:t>3</a:t>
              </a:r>
              <a:endParaRPr lang="en" dirty="0">
                <a:solidFill>
                  <a:srgbClr val="00B050"/>
                </a:solidFill>
              </a:endParaRPr>
            </a:p>
            <a:p>
              <a:pPr lvl="0" rtl="0">
                <a:spcBef>
                  <a:spcPts val="0"/>
                </a:spcBef>
                <a:buNone/>
              </a:pPr>
              <a:r>
                <a:rPr lang="en" dirty="0"/>
                <a:t>...</a:t>
              </a:r>
            </a:p>
          </p:txBody>
        </p:sp>
        <p:sp>
          <p:nvSpPr>
            <p:cNvPr id="8"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9" name="Shape 688"/>
          <p:cNvGrpSpPr/>
          <p:nvPr/>
        </p:nvGrpSpPr>
        <p:grpSpPr>
          <a:xfrm>
            <a:off x="819152" y="1573775"/>
            <a:ext cx="2133600" cy="1410959"/>
            <a:chOff x="4342274" y="2394850"/>
            <a:chExt cx="1814399" cy="989424"/>
          </a:xfrm>
        </p:grpSpPr>
        <p:sp>
          <p:nvSpPr>
            <p:cNvPr id="10"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solidFill>
                    <a:srgbClr val="00B050"/>
                  </a:solidFill>
                </a:rPr>
                <a:t>Calories</a:t>
              </a:r>
            </a:p>
            <a:p>
              <a:pPr lvl="0" rtl="0">
                <a:spcBef>
                  <a:spcPts val="0"/>
                </a:spcBef>
                <a:buNone/>
              </a:pPr>
              <a:r>
                <a:rPr lang="vi-VN" dirty="0" smtClean="0">
                  <a:solidFill>
                    <a:srgbClr val="00B050"/>
                  </a:solidFill>
                </a:rPr>
                <a:t>Distance</a:t>
              </a:r>
            </a:p>
            <a:p>
              <a:pPr lvl="0" rtl="0">
                <a:spcBef>
                  <a:spcPts val="0"/>
                </a:spcBef>
                <a:buNone/>
              </a:pPr>
              <a:r>
                <a:rPr lang="vi-VN" dirty="0" smtClean="0">
                  <a:solidFill>
                    <a:srgbClr val="00B050"/>
                  </a:solidFill>
                </a:rPr>
                <a:t>NumberOfStep</a:t>
              </a:r>
            </a:p>
          </p:txBody>
        </p:sp>
        <p:sp>
          <p:nvSpPr>
            <p:cNvPr id="11"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12" name="TextBox 11"/>
          <p:cNvSpPr txBox="1"/>
          <p:nvPr/>
        </p:nvSpPr>
        <p:spPr>
          <a:xfrm>
            <a:off x="1387234" y="4970336"/>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13" name="TextBox 12"/>
          <p:cNvSpPr txBox="1"/>
          <p:nvPr/>
        </p:nvSpPr>
        <p:spPr>
          <a:xfrm>
            <a:off x="1208378" y="3164762"/>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14" name="Straight Connector 13"/>
          <p:cNvCxnSpPr>
            <a:stCxn id="10" idx="2"/>
            <a:endCxn id="8" idx="0"/>
          </p:cNvCxnSpPr>
          <p:nvPr/>
        </p:nvCxnSpPr>
        <p:spPr>
          <a:xfrm>
            <a:off x="1885952" y="2984734"/>
            <a:ext cx="0" cy="2354934"/>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a:off x="2286000" y="2279256"/>
            <a:ext cx="1136650" cy="387744"/>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16" name="Rectangle 15"/>
          <p:cNvSpPr/>
          <p:nvPr/>
        </p:nvSpPr>
        <p:spPr>
          <a:xfrm>
            <a:off x="3422650" y="2463418"/>
            <a:ext cx="5569800" cy="1323439"/>
          </a:xfrm>
          <a:prstGeom prst="rect">
            <a:avLst/>
          </a:prstGeom>
        </p:spPr>
        <p:txBody>
          <a:bodyPr wrap="square">
            <a:spAutoFit/>
          </a:bodyPr>
          <a:lstStyle/>
          <a:p>
            <a:r>
              <a:rPr lang="vi-VN" sz="1600" dirty="0" smtClean="0"/>
              <a:t>Distance: z </a:t>
            </a:r>
            <a:r>
              <a:rPr lang="vi-VN" sz="1600" dirty="0"/>
              <a:t>* x * 0.414 / 100000</a:t>
            </a:r>
          </a:p>
          <a:p>
            <a:r>
              <a:rPr lang="vi-VN" sz="1600" dirty="0" smtClean="0"/>
              <a:t>Calories: y </a:t>
            </a:r>
            <a:r>
              <a:rPr lang="vi-VN" sz="1600" dirty="0"/>
              <a:t>/ 0.4536 * 0.53 * 1.609 * z * x * 0.414 / 100000</a:t>
            </a:r>
          </a:p>
          <a:p>
            <a:r>
              <a:rPr lang="vi-VN" sz="1600" dirty="0" smtClean="0"/>
              <a:t>Z: NumberOfStep</a:t>
            </a:r>
            <a:endParaRPr lang="vi-VN" sz="1600" dirty="0"/>
          </a:p>
          <a:p>
            <a:r>
              <a:rPr lang="vi-VN" sz="1600" dirty="0" smtClean="0"/>
              <a:t>X: Height</a:t>
            </a:r>
            <a:endParaRPr lang="vi-VN" sz="1600" dirty="0"/>
          </a:p>
          <a:p>
            <a:r>
              <a:rPr lang="vi-VN" sz="1600" dirty="0" smtClean="0"/>
              <a:t>Y: Weight</a:t>
            </a:r>
            <a:endParaRPr lang="vi-VN" sz="1600" dirty="0"/>
          </a:p>
        </p:txBody>
      </p:sp>
      <p:cxnSp>
        <p:nvCxnSpPr>
          <p:cNvPr id="17" name="Straight Arrow Connector 16"/>
          <p:cNvCxnSpPr>
            <a:endCxn id="16" idx="1"/>
          </p:cNvCxnSpPr>
          <p:nvPr/>
        </p:nvCxnSpPr>
        <p:spPr>
          <a:xfrm>
            <a:off x="2647950" y="2984734"/>
            <a:ext cx="774700" cy="140404"/>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Rounded Rectangle 17"/>
          <p:cNvSpPr/>
          <p:nvPr/>
        </p:nvSpPr>
        <p:spPr>
          <a:xfrm>
            <a:off x="4191000" y="1225382"/>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Calculated</a:t>
            </a:r>
            <a:endParaRPr lang="vi-VN" dirty="0"/>
          </a:p>
        </p:txBody>
      </p:sp>
      <p:sp>
        <p:nvSpPr>
          <p:cNvPr id="21"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19" name="Straight Connector 18"/>
          <p:cNvCxnSpPr/>
          <p:nvPr/>
        </p:nvCxnSpPr>
        <p:spPr>
          <a:xfrm>
            <a:off x="572353" y="5166504"/>
            <a:ext cx="0" cy="1253693"/>
          </a:xfrm>
          <a:prstGeom prst="line">
            <a:avLst/>
          </a:prstGeom>
        </p:spPr>
        <p:style>
          <a:lnRef idx="3">
            <a:schemeClr val="accent2"/>
          </a:lnRef>
          <a:fillRef idx="0">
            <a:schemeClr val="accent2"/>
          </a:fillRef>
          <a:effectRef idx="2">
            <a:schemeClr val="accent2"/>
          </a:effectRef>
          <a:fontRef idx="minor">
            <a:schemeClr val="tx1"/>
          </a:fontRef>
        </p:style>
      </p:cxnSp>
      <p:cxnSp>
        <p:nvCxnSpPr>
          <p:cNvPr id="20" name="Straight Connector 19"/>
          <p:cNvCxnSpPr/>
          <p:nvPr/>
        </p:nvCxnSpPr>
        <p:spPr>
          <a:xfrm>
            <a:off x="572353" y="6420197"/>
            <a:ext cx="278044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Straight Connector 21"/>
          <p:cNvCxnSpPr/>
          <p:nvPr/>
        </p:nvCxnSpPr>
        <p:spPr>
          <a:xfrm>
            <a:off x="572353" y="5166504"/>
            <a:ext cx="278044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3" name="Straight Connector 22"/>
          <p:cNvCxnSpPr/>
          <p:nvPr/>
        </p:nvCxnSpPr>
        <p:spPr>
          <a:xfrm flipH="1">
            <a:off x="3352800" y="5166504"/>
            <a:ext cx="1" cy="1253693"/>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375333092"/>
      </p:ext>
    </p:extLst>
  </p:cSld>
  <p:clrMapOvr>
    <a:masterClrMapping/>
  </p:clrMapOvr>
  <p:transition spd="slow">
    <p:cut/>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err="1" smtClean="0"/>
              <a:t>Quy</a:t>
            </a:r>
            <a:r>
              <a:rPr lang="en-US" dirty="0" smtClean="0"/>
              <a:t> practices in one week.</a:t>
            </a:r>
            <a:endParaRPr lang="vi-VN" dirty="0"/>
          </a:p>
        </p:txBody>
      </p:sp>
      <p:sp>
        <p:nvSpPr>
          <p:cNvPr id="4" name="Slide Number Placeholder 3"/>
          <p:cNvSpPr>
            <a:spLocks noGrp="1"/>
          </p:cNvSpPr>
          <p:nvPr>
            <p:ph type="sldNum" idx="12"/>
          </p:nvPr>
        </p:nvSpPr>
        <p:spPr/>
        <p:txBody>
          <a:bodyPr/>
          <a:lstStyle/>
          <a:p>
            <a:fld id="{00000000-1234-1234-1234-123412341234}" type="slidenum">
              <a:rPr lang="en" smtClean="0">
                <a:solidFill>
                  <a:prstClr val="black">
                    <a:tint val="75000"/>
                  </a:prstClr>
                </a:solidFill>
              </a:rPr>
              <a:pPr/>
              <a:t>191</a:t>
            </a:fld>
            <a:endParaRPr lang="en">
              <a:solidFill>
                <a:prstClr val="black">
                  <a:tint val="75000"/>
                </a:prstClr>
              </a:solidFill>
            </a:endParaRPr>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cs typeface="Arial"/>
              </a:rPr>
              <a:t>Demonstration</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288794054"/>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Appointment</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192</a:t>
            </a:fld>
            <a:endParaRPr lang="en"/>
          </a:p>
        </p:txBody>
      </p:sp>
    </p:spTree>
    <p:extLst>
      <p:ext uri="{BB962C8B-B14F-4D97-AF65-F5344CB8AC3E}">
        <p14:creationId xmlns:p14="http://schemas.microsoft.com/office/powerpoint/2010/main" val="3239044640"/>
      </p:ext>
    </p:extLst>
  </p:cSld>
  <p:clrMapOvr>
    <a:masterClrMapping/>
  </p:clrMapOvr>
  <p:transition spd="slow">
    <p:cut/>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189972"/>
          </a:xfrm>
        </p:spPr>
        <p:txBody>
          <a:bodyPr/>
          <a:lstStyle/>
          <a:p>
            <a:r>
              <a:rPr lang="vi-VN" b="1" dirty="0"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193</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209800" cy="2946400"/>
          </a:xfrm>
          <a:prstGeom prst="rect">
            <a:avLst/>
          </a:prstGeom>
        </p:spPr>
      </p:pic>
      <p:grpSp>
        <p:nvGrpSpPr>
          <p:cNvPr id="6" name="Shape 309"/>
          <p:cNvGrpSpPr/>
          <p:nvPr/>
        </p:nvGrpSpPr>
        <p:grpSpPr>
          <a:xfrm>
            <a:off x="4800600" y="2057400"/>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9" name="Shape 308"/>
          <p:cNvSpPr/>
          <p:nvPr/>
        </p:nvSpPr>
        <p:spPr>
          <a:xfrm>
            <a:off x="2888550" y="2420399"/>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extLst>
      <p:ext uri="{BB962C8B-B14F-4D97-AF65-F5344CB8AC3E}">
        <p14:creationId xmlns:p14="http://schemas.microsoft.com/office/powerpoint/2010/main" val="603047603"/>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194</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209800" cy="2946400"/>
          </a:xfrm>
          <a:prstGeom prst="rect">
            <a:avLst/>
          </a:prstGeom>
        </p:spPr>
      </p:pic>
      <p:grpSp>
        <p:nvGrpSpPr>
          <p:cNvPr id="6" name="Shape 309"/>
          <p:cNvGrpSpPr/>
          <p:nvPr/>
        </p:nvGrpSpPr>
        <p:grpSpPr>
          <a:xfrm>
            <a:off x="4800600" y="2057400"/>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9" name="Shape 308"/>
          <p:cNvSpPr/>
          <p:nvPr/>
        </p:nvSpPr>
        <p:spPr>
          <a:xfrm>
            <a:off x="2888550" y="2420399"/>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1" name="Shape 309"/>
          <p:cNvGrpSpPr/>
          <p:nvPr/>
        </p:nvGrpSpPr>
        <p:grpSpPr>
          <a:xfrm>
            <a:off x="4800600" y="4949510"/>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cxnSp>
        <p:nvCxnSpPr>
          <p:cNvPr id="15" name="Straight Connector 14"/>
          <p:cNvCxnSpPr>
            <a:stCxn id="7" idx="2"/>
            <a:endCxn id="13" idx="0"/>
          </p:cNvCxnSpPr>
          <p:nvPr/>
        </p:nvCxnSpPr>
        <p:spPr>
          <a:xfrm>
            <a:off x="5707800" y="3441024"/>
            <a:ext cx="0" cy="1508486"/>
          </a:xfrm>
          <a:prstGeom prst="line">
            <a:avLst/>
          </a:prstGeom>
        </p:spPr>
        <p:style>
          <a:lnRef idx="1">
            <a:schemeClr val="accent6"/>
          </a:lnRef>
          <a:fillRef idx="0">
            <a:schemeClr val="accent6"/>
          </a:fillRef>
          <a:effectRef idx="0">
            <a:schemeClr val="accent6"/>
          </a:effectRef>
          <a:fontRef idx="minor">
            <a:schemeClr val="tx1"/>
          </a:fontRef>
        </p:style>
      </p:cxnSp>
      <p:sp>
        <p:nvSpPr>
          <p:cNvPr id="16" name="Shape 343"/>
          <p:cNvSpPr txBox="1">
            <a:spLocks noGrp="1"/>
          </p:cNvSpPr>
          <p:nvPr>
            <p:ph type="body" idx="1"/>
          </p:nvPr>
        </p:nvSpPr>
        <p:spPr>
          <a:xfrm>
            <a:off x="5894699" y="3429000"/>
            <a:ext cx="1170449" cy="609600"/>
          </a:xfrm>
          <a:prstGeom prst="rect">
            <a:avLst/>
          </a:prstGeom>
          <a:noFill/>
          <a:ln>
            <a:noFill/>
          </a:ln>
        </p:spPr>
        <p:txBody>
          <a:bodyPr lIns="91425" tIns="91425" rIns="91425" bIns="91425" anchor="t" anchorCtr="0">
            <a:noAutofit/>
          </a:bodyPr>
          <a:lstStyle/>
          <a:p>
            <a:pPr lvl="0" rtl="0">
              <a:spcBef>
                <a:spcPts val="0"/>
              </a:spcBef>
              <a:buNone/>
            </a:pPr>
            <a:r>
              <a:rPr lang="en" sz="2400" b="1" dirty="0" smtClean="0">
                <a:latin typeface="Arial" panose="020B0604020202020204" pitchFamily="34" charset="0"/>
                <a:cs typeface="Arial" panose="020B0604020202020204" pitchFamily="34" charset="0"/>
              </a:rPr>
              <a:t>1...*</a:t>
            </a:r>
            <a:endParaRPr lang="en" sz="2400" b="1" dirty="0">
              <a:latin typeface="Arial" panose="020B0604020202020204" pitchFamily="34" charset="0"/>
              <a:cs typeface="Arial" panose="020B0604020202020204" pitchFamily="34" charset="0"/>
            </a:endParaRPr>
          </a:p>
        </p:txBody>
      </p:sp>
      <p:sp>
        <p:nvSpPr>
          <p:cNvPr id="17" name="Shape 343"/>
          <p:cNvSpPr txBox="1">
            <a:spLocks/>
          </p:cNvSpPr>
          <p:nvPr/>
        </p:nvSpPr>
        <p:spPr>
          <a:xfrm>
            <a:off x="5791200" y="4419600"/>
            <a:ext cx="533400" cy="609600"/>
          </a:xfrm>
          <a:prstGeom prst="rect">
            <a:avLst/>
          </a:prstGeom>
          <a:noFill/>
          <a:ln>
            <a:noFill/>
          </a:ln>
        </p:spPr>
        <p:txBody>
          <a:bodyPr vert="horz" lIns="91425" tIns="91425" rIns="91425" bIns="91425" rtlCol="0" anchor="t" anchorCtr="0">
            <a:noAutofit/>
          </a:bodyPr>
          <a:lstStyle>
            <a:lvl1pPr marL="342900" indent="-342900" algn="l" defTabSz="914400" rtl="0" eaLnBrk="1" latinLnBrk="0" hangingPunct="1">
              <a:spcBef>
                <a:spcPts val="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 sz="2400" b="1" dirty="0" smtClean="0">
                <a:latin typeface="Arial" panose="020B0604020202020204" pitchFamily="34" charset="0"/>
                <a:cs typeface="Arial" panose="020B0604020202020204" pitchFamily="34" charset="0"/>
              </a:rPr>
              <a:t>1</a:t>
            </a:r>
            <a:endParaRPr lang="en" sz="2400" b="1" dirty="0">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endParaRPr lang="en-US"/>
          </a:p>
        </p:txBody>
      </p:sp>
      <p:sp>
        <p:nvSpPr>
          <p:cNvPr id="1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474018419"/>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195</a:t>
            </a:fld>
            <a:endParaRPr lang="en"/>
          </a:p>
        </p:txBody>
      </p:sp>
      <p:sp>
        <p:nvSpPr>
          <p:cNvPr id="5" name="Slide Number Placeholder 4"/>
          <p:cNvSpPr txBox="1">
            <a:spLocks/>
          </p:cNvSpPr>
          <p:nvPr/>
        </p:nvSpPr>
        <p:spPr>
          <a:xfrm>
            <a:off x="8556791" y="6333134"/>
            <a:ext cx="548699" cy="524699"/>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pPr/>
              <a:t>195</a:t>
            </a:fld>
            <a:endParaRPr lang="en"/>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312" y="1700847"/>
            <a:ext cx="2224088" cy="2965451"/>
          </a:xfrm>
          <a:prstGeom prst="rect">
            <a:avLst/>
          </a:prstGeom>
        </p:spPr>
      </p:pic>
      <p:grpSp>
        <p:nvGrpSpPr>
          <p:cNvPr id="7" name="Shape 309"/>
          <p:cNvGrpSpPr/>
          <p:nvPr/>
        </p:nvGrpSpPr>
        <p:grpSpPr>
          <a:xfrm>
            <a:off x="4953000" y="2133600"/>
            <a:ext cx="1814399" cy="1383624"/>
            <a:chOff x="4336150" y="2394850"/>
            <a:chExt cx="1814399" cy="1383624"/>
          </a:xfrm>
        </p:grpSpPr>
        <p:sp>
          <p:nvSpPr>
            <p:cNvPr id="8"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9"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10" name="Shape 308"/>
          <p:cNvSpPr/>
          <p:nvPr/>
        </p:nvSpPr>
        <p:spPr>
          <a:xfrm>
            <a:off x="2737856" y="2423400"/>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1" name="Shape 309"/>
          <p:cNvGrpSpPr/>
          <p:nvPr/>
        </p:nvGrpSpPr>
        <p:grpSpPr>
          <a:xfrm>
            <a:off x="1828800" y="4949508"/>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H</a:t>
              </a:r>
              <a:r>
                <a:rPr lang="en" dirty="0" smtClean="0"/>
                <a:t>eight</a:t>
              </a:r>
              <a:endParaRPr lang="en" dirty="0"/>
            </a:p>
            <a:p>
              <a:pPr rtl="0">
                <a:spcBef>
                  <a:spcPts val="0"/>
                </a:spcBef>
                <a:buNone/>
              </a:pPr>
              <a:r>
                <a:rPr lang="en-US" dirty="0" smtClean="0"/>
                <a:t>W</a:t>
              </a:r>
              <a:r>
                <a:rPr lang="en" dirty="0" smtClean="0"/>
                <a:t>eight</a:t>
              </a:r>
            </a:p>
            <a:p>
              <a:pPr rtl="0">
                <a:spcBef>
                  <a:spcPts val="0"/>
                </a:spcBef>
                <a:buNone/>
              </a:pPr>
              <a:r>
                <a:rPr lang="en-US" dirty="0" smtClean="0"/>
                <a:t>B</a:t>
              </a:r>
              <a:r>
                <a:rPr lang="en" dirty="0" smtClean="0"/>
                <a:t>loodpressure</a:t>
              </a:r>
            </a:p>
            <a:p>
              <a:pPr rtl="0">
                <a:spcBef>
                  <a:spcPts val="0"/>
                </a:spcBef>
                <a:buNone/>
              </a:pPr>
              <a:r>
                <a:rPr lang="en" dirty="0" smtClean="0"/>
                <a:t>…</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PreventionCheck</a:t>
              </a:r>
              <a:endParaRPr lang="en" b="1" dirty="0"/>
            </a:p>
          </p:txBody>
        </p:sp>
      </p:grpSp>
      <p:cxnSp>
        <p:nvCxnSpPr>
          <p:cNvPr id="14" name="Straight Connector 13"/>
          <p:cNvCxnSpPr>
            <a:stCxn id="8" idx="1"/>
            <a:endCxn id="13" idx="0"/>
          </p:cNvCxnSpPr>
          <p:nvPr/>
        </p:nvCxnSpPr>
        <p:spPr>
          <a:xfrm flipH="1">
            <a:off x="2736000" y="2982475"/>
            <a:ext cx="2217000" cy="1967033"/>
          </a:xfrm>
          <a:prstGeom prst="line">
            <a:avLst/>
          </a:prstGeom>
        </p:spPr>
        <p:style>
          <a:lnRef idx="1">
            <a:schemeClr val="accent6"/>
          </a:lnRef>
          <a:fillRef idx="0">
            <a:schemeClr val="accent6"/>
          </a:fillRef>
          <a:effectRef idx="0">
            <a:schemeClr val="accent6"/>
          </a:effectRef>
          <a:fontRef idx="minor">
            <a:schemeClr val="tx1"/>
          </a:fontRef>
        </p:style>
      </p:cxnSp>
      <p:grpSp>
        <p:nvGrpSpPr>
          <p:cNvPr id="15" name="Shape 309"/>
          <p:cNvGrpSpPr/>
          <p:nvPr/>
        </p:nvGrpSpPr>
        <p:grpSpPr>
          <a:xfrm>
            <a:off x="4285595" y="4941253"/>
            <a:ext cx="1814399" cy="1383624"/>
            <a:chOff x="4336150" y="2394850"/>
            <a:chExt cx="1814399" cy="1383624"/>
          </a:xfrm>
        </p:grpSpPr>
        <p:sp>
          <p:nvSpPr>
            <p:cNvPr id="1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t>VitaminB</a:t>
              </a:r>
              <a:endParaRPr lang="en" dirty="0"/>
            </a:p>
            <a:p>
              <a:pPr rtl="0">
                <a:spcBef>
                  <a:spcPts val="0"/>
                </a:spcBef>
                <a:buNone/>
              </a:pPr>
              <a:r>
                <a:rPr lang="en-US" dirty="0" err="1" smtClean="0"/>
                <a:t>VitaminC</a:t>
              </a:r>
              <a:endParaRPr lang="en" dirty="0" smtClean="0"/>
            </a:p>
            <a:p>
              <a:pPr rtl="0">
                <a:spcBef>
                  <a:spcPts val="0"/>
                </a:spcBef>
                <a:buNone/>
              </a:pPr>
              <a:r>
                <a:rPr lang="en" dirty="0" smtClean="0"/>
                <a:t>…</a:t>
              </a:r>
              <a:endParaRPr lang="en" dirty="0"/>
            </a:p>
            <a:p>
              <a:pPr lvl="0" rtl="0">
                <a:spcBef>
                  <a:spcPts val="0"/>
                </a:spcBef>
                <a:buNone/>
              </a:pPr>
              <a:endParaRPr lang="en" dirty="0"/>
            </a:p>
          </p:txBody>
        </p:sp>
        <p:sp>
          <p:nvSpPr>
            <p:cNvPr id="1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FoodIngredient</a:t>
              </a:r>
              <a:endParaRPr lang="en" b="1" dirty="0"/>
            </a:p>
          </p:txBody>
        </p:sp>
      </p:grpSp>
      <p:grpSp>
        <p:nvGrpSpPr>
          <p:cNvPr id="18" name="Shape 309"/>
          <p:cNvGrpSpPr/>
          <p:nvPr/>
        </p:nvGrpSpPr>
        <p:grpSpPr>
          <a:xfrm>
            <a:off x="6872401" y="4949508"/>
            <a:ext cx="1814399" cy="1383624"/>
            <a:chOff x="4336150" y="2394850"/>
            <a:chExt cx="1814399" cy="1383624"/>
          </a:xfrm>
        </p:grpSpPr>
        <p:sp>
          <p:nvSpPr>
            <p:cNvPr id="1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Advice</a:t>
              </a:r>
              <a:endParaRPr lang="en" dirty="0"/>
            </a:p>
            <a:p>
              <a:pPr lvl="0" rtl="0">
                <a:spcBef>
                  <a:spcPts val="0"/>
                </a:spcBef>
                <a:buNone/>
              </a:pPr>
              <a:r>
                <a:rPr lang="en" dirty="0" smtClean="0"/>
                <a:t>FromDate</a:t>
              </a:r>
            </a:p>
            <a:p>
              <a:pPr lvl="0" rtl="0">
                <a:spcBef>
                  <a:spcPts val="0"/>
                </a:spcBef>
                <a:buNone/>
              </a:pPr>
              <a:r>
                <a:rPr lang="en" dirty="0" smtClean="0"/>
                <a:t>ToDate</a:t>
              </a:r>
              <a:endParaRPr lang="en" dirty="0"/>
            </a:p>
          </p:txBody>
        </p:sp>
        <p:sp>
          <p:nvSpPr>
            <p:cNvPr id="2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Treatment</a:t>
              </a:r>
              <a:endParaRPr lang="en" b="1" dirty="0"/>
            </a:p>
          </p:txBody>
        </p:sp>
      </p:grpSp>
      <p:cxnSp>
        <p:nvCxnSpPr>
          <p:cNvPr id="21" name="Straight Connector 20"/>
          <p:cNvCxnSpPr>
            <a:stCxn id="8" idx="2"/>
            <a:endCxn id="17" idx="0"/>
          </p:cNvCxnSpPr>
          <p:nvPr/>
        </p:nvCxnSpPr>
        <p:spPr>
          <a:xfrm flipH="1">
            <a:off x="5192795" y="3517224"/>
            <a:ext cx="667405" cy="1424029"/>
          </a:xfrm>
          <a:prstGeom prst="line">
            <a:avLst/>
          </a:prstGeom>
        </p:spPr>
        <p:style>
          <a:lnRef idx="1">
            <a:schemeClr val="accent6"/>
          </a:lnRef>
          <a:fillRef idx="0">
            <a:schemeClr val="accent6"/>
          </a:fillRef>
          <a:effectRef idx="0">
            <a:schemeClr val="accent6"/>
          </a:effectRef>
          <a:fontRef idx="minor">
            <a:schemeClr val="tx1"/>
          </a:fontRef>
        </p:style>
      </p:cxnSp>
      <p:cxnSp>
        <p:nvCxnSpPr>
          <p:cNvPr id="22" name="Straight Connector 21"/>
          <p:cNvCxnSpPr>
            <a:stCxn id="8" idx="3"/>
            <a:endCxn id="20" idx="0"/>
          </p:cNvCxnSpPr>
          <p:nvPr/>
        </p:nvCxnSpPr>
        <p:spPr>
          <a:xfrm>
            <a:off x="6767399" y="2982475"/>
            <a:ext cx="1012202" cy="1967033"/>
          </a:xfrm>
          <a:prstGeom prst="line">
            <a:avLst/>
          </a:prstGeom>
        </p:spPr>
        <p:style>
          <a:lnRef idx="1">
            <a:schemeClr val="accent6"/>
          </a:lnRef>
          <a:fillRef idx="0">
            <a:schemeClr val="accent6"/>
          </a:fillRef>
          <a:effectRef idx="0">
            <a:schemeClr val="accent6"/>
          </a:effectRef>
          <a:fontRef idx="minor">
            <a:schemeClr val="tx1"/>
          </a:fontRef>
        </p:style>
      </p:cxnSp>
      <p:sp>
        <p:nvSpPr>
          <p:cNvPr id="23"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4"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5" name="Shape 343"/>
          <p:cNvSpPr txBox="1"/>
          <p:nvPr/>
        </p:nvSpPr>
        <p:spPr>
          <a:xfrm>
            <a:off x="4318013" y="284431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6" name="Shape 343"/>
          <p:cNvSpPr txBox="1"/>
          <p:nvPr/>
        </p:nvSpPr>
        <p:spPr>
          <a:xfrm>
            <a:off x="5867400" y="35814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7" name="Shape 341"/>
          <p:cNvSpPr txBox="1"/>
          <p:nvPr/>
        </p:nvSpPr>
        <p:spPr>
          <a:xfrm>
            <a:off x="5366100" y="4419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8" name="Shape 341"/>
          <p:cNvSpPr txBox="1"/>
          <p:nvPr/>
        </p:nvSpPr>
        <p:spPr>
          <a:xfrm>
            <a:off x="3080100" y="4419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30" name="Title 29"/>
          <p:cNvSpPr>
            <a:spLocks noGrp="1"/>
          </p:cNvSpPr>
          <p:nvPr>
            <p:ph type="title"/>
          </p:nvPr>
        </p:nvSpPr>
        <p:spPr/>
        <p:txBody>
          <a:bodyPr/>
          <a:lstStyle/>
          <a:p>
            <a:endParaRPr lang="en-US"/>
          </a:p>
        </p:txBody>
      </p:sp>
      <p:sp>
        <p:nvSpPr>
          <p:cNvPr id="31"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300606597"/>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196</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7"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9" name="Title 8"/>
          <p:cNvSpPr>
            <a:spLocks noGrp="1"/>
          </p:cNvSpPr>
          <p:nvPr>
            <p:ph type="title"/>
          </p:nvPr>
        </p:nvSpPr>
        <p:spPr/>
        <p:txBody>
          <a:bodyPr/>
          <a:lstStyle/>
          <a:p>
            <a:endParaRPr lang="en-US"/>
          </a:p>
        </p:txBody>
      </p:sp>
      <p:sp>
        <p:nvSpPr>
          <p:cNvPr id="10"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152791959"/>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197</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8"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9"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0"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
        <p:nvSpPr>
          <p:cNvPr id="12" name="Title 11"/>
          <p:cNvSpPr>
            <a:spLocks noGrp="1"/>
          </p:cNvSpPr>
          <p:nvPr>
            <p:ph type="title"/>
          </p:nvPr>
        </p:nvSpPr>
        <p:spPr/>
        <p:txBody>
          <a:bodyPr/>
          <a:lstStyle/>
          <a:p>
            <a:endParaRPr lang="en-US"/>
          </a:p>
        </p:txBody>
      </p:sp>
      <p:sp>
        <p:nvSpPr>
          <p:cNvPr id="13"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947992553"/>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198</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8"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9"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10"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1"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(Khám xong)</a:t>
            </a:r>
            <a:endParaRPr lang="en" sz="1800" b="1" dirty="0"/>
          </a:p>
        </p:txBody>
      </p:sp>
      <p:sp>
        <p:nvSpPr>
          <p:cNvPr id="12"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
        <p:nvSpPr>
          <p:cNvPr id="13"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Doctor maked prescription done.</a:t>
            </a:r>
            <a:endParaRPr lang="en" sz="1800" dirty="0"/>
          </a:p>
        </p:txBody>
      </p:sp>
      <p:sp>
        <p:nvSpPr>
          <p:cNvPr id="15" name="Title 14"/>
          <p:cNvSpPr>
            <a:spLocks noGrp="1"/>
          </p:cNvSpPr>
          <p:nvPr>
            <p:ph type="title"/>
          </p:nvPr>
        </p:nvSpPr>
        <p:spPr/>
        <p:txBody>
          <a:bodyPr/>
          <a:lstStyle/>
          <a:p>
            <a:endParaRPr lang="en-US"/>
          </a:p>
        </p:txBody>
      </p:sp>
      <p:sp>
        <p:nvSpPr>
          <p:cNvPr id="16"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696215434"/>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199</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143" y="1600200"/>
            <a:ext cx="8485714" cy="4838095"/>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8838001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2" name="Shape 52"/>
          <p:cNvSpPr txBox="1">
            <a:spLocks noGrp="1"/>
          </p:cNvSpPr>
          <p:nvPr>
            <p:ph type="title"/>
          </p:nvPr>
        </p:nvSpPr>
        <p:spPr>
          <a:xfrm>
            <a:off x="0" y="0"/>
            <a:ext cx="9105490" cy="1219200"/>
          </a:xfrm>
          <a:prstGeom prst="rect">
            <a:avLst/>
          </a:prstGeom>
        </p:spPr>
        <p:txBody>
          <a:bodyPr lIns="91425" tIns="91425" rIns="91425" bIns="91425" anchor="b" anchorCtr="0">
            <a:noAutofit/>
          </a:bodyPr>
          <a:lstStyle/>
          <a:p>
            <a:pPr>
              <a:buClr>
                <a:schemeClr val="dk1"/>
              </a:buClr>
              <a:buSzPct val="30555"/>
            </a:pPr>
            <a:r>
              <a:rPr lang="en" b="1" kern="0" dirty="0" smtClean="0">
                <a:solidFill>
                  <a:srgbClr val="00B050"/>
                </a:solidFill>
                <a:cs typeface="Arial"/>
              </a:rPr>
              <a:t>Overview</a:t>
            </a:r>
            <a:endParaRPr lang="en" dirty="0"/>
          </a:p>
        </p:txBody>
      </p:sp>
      <p:sp>
        <p:nvSpPr>
          <p:cNvPr id="51" name="Shape 51"/>
          <p:cNvSpPr txBox="1">
            <a:spLocks noGrp="1"/>
          </p:cNvSpPr>
          <p:nvPr>
            <p:ph type="body" idx="1"/>
          </p:nvPr>
        </p:nvSpPr>
        <p:spPr>
          <a:xfrm>
            <a:off x="945425" y="1659000"/>
            <a:ext cx="7741499" cy="4840199"/>
          </a:xfrm>
          <a:prstGeom prst="rect">
            <a:avLst/>
          </a:prstGeom>
        </p:spPr>
        <p:txBody>
          <a:bodyPr lIns="91425" tIns="91425" rIns="91425" bIns="91425" anchor="t" anchorCtr="0">
            <a:noAutofit/>
          </a:bodyPr>
          <a:lstStyle/>
          <a:p>
            <a:pPr marL="457200" lvl="0" indent="-228600" rtl="0">
              <a:lnSpc>
                <a:spcPct val="100000"/>
              </a:lnSpc>
              <a:spcBef>
                <a:spcPts val="0"/>
              </a:spcBef>
              <a:buAutoNum type="arabicPeriod"/>
            </a:pPr>
            <a:r>
              <a:rPr lang="en" dirty="0"/>
              <a:t> </a:t>
            </a:r>
            <a:r>
              <a:rPr lang="en" dirty="0" smtClean="0"/>
              <a:t>Current Situation</a:t>
            </a:r>
          </a:p>
          <a:p>
            <a:pPr marL="457200" lvl="0" indent="-228600" rtl="0">
              <a:lnSpc>
                <a:spcPct val="100000"/>
              </a:lnSpc>
              <a:spcBef>
                <a:spcPts val="0"/>
              </a:spcBef>
              <a:buAutoNum type="arabicPeriod"/>
            </a:pPr>
            <a:r>
              <a:rPr lang="en" dirty="0" smtClean="0"/>
              <a:t> Solution</a:t>
            </a:r>
          </a:p>
          <a:p>
            <a:pPr marL="457200" lvl="0" indent="-228600" rtl="0">
              <a:lnSpc>
                <a:spcPct val="100000"/>
              </a:lnSpc>
              <a:spcBef>
                <a:spcPts val="0"/>
              </a:spcBef>
              <a:buAutoNum type="arabicPeriod"/>
            </a:pPr>
            <a:r>
              <a:rPr lang="en" dirty="0" smtClean="0"/>
              <a:t> Feature and Demo</a:t>
            </a:r>
          </a:p>
          <a:p>
            <a:pPr marL="457200" lvl="0" indent="-228600" rtl="0">
              <a:lnSpc>
                <a:spcPct val="100000"/>
              </a:lnSpc>
              <a:spcBef>
                <a:spcPts val="0"/>
              </a:spcBef>
              <a:buAutoNum type="arabicPeriod"/>
            </a:pPr>
            <a:r>
              <a:rPr lang="en" dirty="0" smtClean="0"/>
              <a:t> Future Plan</a:t>
            </a:r>
            <a:endParaRPr lang="en" dirty="0"/>
          </a:p>
        </p:txBody>
      </p:sp>
      <p:sp>
        <p:nvSpPr>
          <p:cNvPr id="53" name="Shape 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a:t>
            </a:fld>
            <a:endParaRPr lang="en"/>
          </a:p>
        </p:txBody>
      </p:sp>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a:buNone/>
            </a:pPr>
            <a:r>
              <a:rPr lang="en" dirty="0" smtClean="0">
                <a:solidFill>
                  <a:srgbClr val="CC0000"/>
                </a:solidFill>
              </a:rPr>
              <a:t>✘ </a:t>
            </a:r>
            <a:r>
              <a:rPr lang="en-US" dirty="0"/>
              <a:t>Polyclinic doctor doesn’t have many information of patient to make prescription</a:t>
            </a:r>
            <a:endParaRPr lang="en" dirty="0"/>
          </a:p>
          <a:p>
            <a:pPr lvl="0" rtl="0">
              <a:spcBef>
                <a:spcPts val="0"/>
              </a:spcBef>
              <a:buNone/>
            </a:pPr>
            <a:endParaRPr lang="en" dirty="0"/>
          </a:p>
        </p:txBody>
      </p:sp>
      <p:sp>
        <p:nvSpPr>
          <p:cNvPr id="11" name="Shape 2005"/>
          <p:cNvSpPr txBox="1">
            <a:spLocks/>
          </p:cNvSpPr>
          <p:nvPr/>
        </p:nvSpPr>
        <p:spPr>
          <a:xfrm>
            <a:off x="457200" y="2748821"/>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 sz="3200" dirty="0" smtClean="0">
                <a:solidFill>
                  <a:srgbClr val="CC0000"/>
                </a:solidFill>
              </a:rPr>
              <a:t>✘ </a:t>
            </a:r>
            <a:r>
              <a:rPr lang="en" sz="3200" dirty="0" smtClean="0"/>
              <a:t>Health records are recored in paper.</a:t>
            </a:r>
          </a:p>
          <a:p>
            <a:pPr>
              <a:buFont typeface="Arial" panose="020B0604020202020204" pitchFamily="34" charset="0"/>
              <a:buNone/>
            </a:pPr>
            <a:endParaRPr lang="en" sz="3200" dirty="0"/>
          </a:p>
        </p:txBody>
      </p:sp>
      <p:sp>
        <p:nvSpPr>
          <p:cNvPr id="12" name="Shape 2005"/>
          <p:cNvSpPr txBox="1">
            <a:spLocks/>
          </p:cNvSpPr>
          <p:nvPr/>
        </p:nvSpPr>
        <p:spPr>
          <a:xfrm>
            <a:off x="457200" y="3682501"/>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 sz="3200" dirty="0" smtClean="0">
                <a:solidFill>
                  <a:srgbClr val="CC0000"/>
                </a:solidFill>
              </a:rPr>
              <a:t>✘ </a:t>
            </a:r>
            <a:r>
              <a:rPr lang="en" sz="3200" dirty="0" smtClean="0"/>
              <a:t>Every doctor has many difference kinds of prescription template.</a:t>
            </a:r>
          </a:p>
          <a:p>
            <a:pPr>
              <a:buFont typeface="Arial" panose="020B0604020202020204" pitchFamily="34" charset="0"/>
              <a:buNone/>
            </a:pPr>
            <a:endParaRPr lang="en" sz="3200" dirty="0"/>
          </a:p>
        </p:txBody>
      </p:sp>
    </p:spTree>
    <p:extLst>
      <p:ext uri="{BB962C8B-B14F-4D97-AF65-F5344CB8AC3E}">
        <p14:creationId xmlns:p14="http://schemas.microsoft.com/office/powerpoint/2010/main" val="3052980505"/>
      </p:ext>
    </p:extLst>
  </p:cSld>
  <p:clrMapOvr>
    <a:masterClrMapping/>
  </p:clrMapOvr>
  <p:transition spd="slow">
    <p:cut/>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200</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784909"/>
            <a:ext cx="8066667" cy="4190476"/>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221822677"/>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201</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610" y="1981200"/>
            <a:ext cx="8276190" cy="4057143"/>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426846607"/>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202</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98" y="2133600"/>
            <a:ext cx="9144000" cy="3878991"/>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843713377"/>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203</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946997"/>
            <a:ext cx="9144000" cy="3856776"/>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025444577"/>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204</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87458"/>
            <a:ext cx="9144000" cy="4175854"/>
          </a:xfrm>
          <a:prstGeom prst="rect">
            <a:avLst/>
          </a:prstGeom>
        </p:spPr>
      </p:pic>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dirty="0"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907271437"/>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205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buClr>
                <a:schemeClr val="dk1"/>
              </a:buClr>
              <a:buSzPct val="30555"/>
            </a:pPr>
            <a:r>
              <a:rPr lang="en-US" b="1" kern="0" dirty="0">
                <a:solidFill>
                  <a:srgbClr val="00B050"/>
                </a:solidFill>
                <a:cs typeface="Arial"/>
              </a:rPr>
              <a:t>Demonstration</a:t>
            </a:r>
            <a:endParaRPr lang="en" b="1" dirty="0">
              <a:solidFill>
                <a:srgbClr val="00B050"/>
              </a:solidFill>
              <a:latin typeface="+mn-lt"/>
            </a:endParaRPr>
          </a:p>
        </p:txBody>
      </p:sp>
      <p:pic>
        <p:nvPicPr>
          <p:cNvPr id="2050" name="Picture 2" descr="https://documents.lucidchart.com/documents/11c01d4a-cd2d-402a-8289-4138dbed1e48/pages/0_0?a=508&amp;x=50&amp;y=65&amp;w=1100&amp;h=770&amp;store=1&amp;accept=image%2F*&amp;auth=LCA%208db07ffbd914570f19b162938946e4deb4a5bf10-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763862"/>
      </p:ext>
    </p:extLst>
  </p:cSld>
  <p:clrMapOvr>
    <a:masterClrMapping/>
  </p:clrMapOvr>
  <p:transition spd="slow">
    <p:cut/>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206</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Tree>
  </p:cSld>
  <p:clrMapOvr>
    <a:masterClrMapping/>
  </p:clrMapOvr>
  <p:transition spd="slow">
    <p:cut/>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207</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smtClean="0"/>
              <a:t>What we have done</a:t>
            </a:r>
            <a:endParaRPr lang="vi-VN" dirty="0"/>
          </a:p>
        </p:txBody>
      </p:sp>
      <p:sp>
        <p:nvSpPr>
          <p:cNvPr id="3" name="TextBox 2"/>
          <p:cNvSpPr txBox="1"/>
          <p:nvPr/>
        </p:nvSpPr>
        <p:spPr>
          <a:xfrm>
            <a:off x="533401" y="2438400"/>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a:latin typeface="+mn-lt"/>
              </a:rPr>
              <a:t>Make use of technology to reduce human effort on manage </a:t>
            </a:r>
            <a:r>
              <a:rPr lang="en" sz="2400" dirty="0" smtClean="0">
                <a:latin typeface="+mn-lt"/>
              </a:rPr>
              <a:t>medical procedures and treatment.</a:t>
            </a:r>
            <a:endParaRPr lang="en" sz="2400" dirty="0">
              <a:latin typeface="+mn-lt"/>
            </a:endParaRPr>
          </a:p>
        </p:txBody>
      </p:sp>
    </p:spTree>
    <p:extLst>
      <p:ext uri="{BB962C8B-B14F-4D97-AF65-F5344CB8AC3E}">
        <p14:creationId xmlns:p14="http://schemas.microsoft.com/office/powerpoint/2010/main" val="787016205"/>
      </p:ext>
    </p:extLst>
  </p:cSld>
  <p:clrMapOvr>
    <a:masterClrMapping/>
  </p:clrMapOvr>
  <p:transition spd="slow">
    <p:cut/>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208</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smtClean="0"/>
              <a:t>What we have done</a:t>
            </a:r>
            <a:endParaRPr lang="vi-VN" dirty="0"/>
          </a:p>
        </p:txBody>
      </p:sp>
      <p:sp>
        <p:nvSpPr>
          <p:cNvPr id="3" name="TextBox 2"/>
          <p:cNvSpPr txBox="1"/>
          <p:nvPr/>
        </p:nvSpPr>
        <p:spPr>
          <a:xfrm>
            <a:off x="533401" y="2438400"/>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a:latin typeface="+mn-lt"/>
              </a:rPr>
              <a:t>Make use of technology to reduce human effort on manage </a:t>
            </a:r>
            <a:r>
              <a:rPr lang="en" sz="2400" dirty="0" smtClean="0">
                <a:latin typeface="+mn-lt"/>
              </a:rPr>
              <a:t>medical procedures and treatment.</a:t>
            </a:r>
            <a:endParaRPr lang="en" sz="2400" dirty="0">
              <a:latin typeface="+mn-lt"/>
            </a:endParaRPr>
          </a:p>
        </p:txBody>
      </p:sp>
      <p:sp>
        <p:nvSpPr>
          <p:cNvPr id="8" name="TextBox 7"/>
          <p:cNvSpPr txBox="1"/>
          <p:nvPr/>
        </p:nvSpPr>
        <p:spPr>
          <a:xfrm>
            <a:off x="533400" y="3512403"/>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smtClean="0">
                <a:latin typeface="+mn-lt"/>
              </a:rPr>
              <a:t>Support patient, doctor in medical procedures and treatment.</a:t>
            </a:r>
            <a:endParaRPr lang="en" sz="2400" dirty="0">
              <a:latin typeface="+mn-lt"/>
            </a:endParaRPr>
          </a:p>
        </p:txBody>
      </p:sp>
    </p:spTree>
    <p:extLst>
      <p:ext uri="{BB962C8B-B14F-4D97-AF65-F5344CB8AC3E}">
        <p14:creationId xmlns:p14="http://schemas.microsoft.com/office/powerpoint/2010/main" val="3043126357"/>
      </p:ext>
    </p:extLst>
  </p:cSld>
  <p:clrMapOvr>
    <a:masterClrMapping/>
  </p:clrMapOvr>
  <p:transition spd="slow">
    <p:cut/>
  </p:transition>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209</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smtClean="0"/>
              <a:t>What we have done</a:t>
            </a:r>
            <a:endParaRPr lang="vi-VN" dirty="0"/>
          </a:p>
        </p:txBody>
      </p:sp>
      <p:sp>
        <p:nvSpPr>
          <p:cNvPr id="3" name="TextBox 2"/>
          <p:cNvSpPr txBox="1"/>
          <p:nvPr/>
        </p:nvSpPr>
        <p:spPr>
          <a:xfrm>
            <a:off x="533401" y="2438400"/>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a:latin typeface="+mn-lt"/>
              </a:rPr>
              <a:t>Make use of technology to reduce human effort on manage </a:t>
            </a:r>
            <a:r>
              <a:rPr lang="en" sz="2400" dirty="0" smtClean="0">
                <a:latin typeface="+mn-lt"/>
              </a:rPr>
              <a:t>medical procedures and treatment.</a:t>
            </a:r>
            <a:endParaRPr lang="en" sz="2400" dirty="0">
              <a:latin typeface="+mn-lt"/>
            </a:endParaRPr>
          </a:p>
        </p:txBody>
      </p:sp>
      <p:sp>
        <p:nvSpPr>
          <p:cNvPr id="8" name="TextBox 7"/>
          <p:cNvSpPr txBox="1"/>
          <p:nvPr/>
        </p:nvSpPr>
        <p:spPr>
          <a:xfrm>
            <a:off x="533400" y="3512403"/>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a:latin typeface="+mn-lt"/>
              </a:rPr>
              <a:t>Support patient, doctor in medical procedures and treatment.</a:t>
            </a:r>
          </a:p>
        </p:txBody>
      </p:sp>
      <p:sp>
        <p:nvSpPr>
          <p:cNvPr id="9" name="TextBox 8"/>
          <p:cNvSpPr txBox="1"/>
          <p:nvPr/>
        </p:nvSpPr>
        <p:spPr>
          <a:xfrm>
            <a:off x="533400" y="4579203"/>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smtClean="0">
                <a:latin typeface="+mn-lt"/>
              </a:rPr>
              <a:t>Design to scale to to read more information from wristband and treatment of diseases related to exercise and nutrients.</a:t>
            </a:r>
            <a:endParaRPr lang="en" sz="2400" dirty="0">
              <a:latin typeface="+mn-lt"/>
            </a:endParaRPr>
          </a:p>
        </p:txBody>
      </p:sp>
    </p:spTree>
    <p:extLst>
      <p:ext uri="{BB962C8B-B14F-4D97-AF65-F5344CB8AC3E}">
        <p14:creationId xmlns:p14="http://schemas.microsoft.com/office/powerpoint/2010/main" val="1363853352"/>
      </p:ext>
    </p:extLst>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21</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3314" name="Picture 2" descr="https://documents.lucidchart.com/documents/da8ed6fb-f8f6-47be-bab8-d6c441cf30e2/pages/0_0?a=1039&amp;x=5&amp;y=75&amp;w=1210&amp;h=550&amp;store=1&amp;accept=image%2F*&amp;auth=LCA%20d72125b79ad7d14bbcea6e3904ba4a66fb02f5d1-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https://documents.lucidchart.com/documents/da8ed6fb-f8f6-47be-bab8-d6c441cf30e2/pages/0_0?a=1103&amp;x=272&amp;y=94&amp;w=176&amp;h=132&amp;store=1&amp;accept=image%2F*&amp;auth=LCA%20b0dd4d3f0d738d6bd2608af99d5f88de75b84639-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7424" y="1371600"/>
            <a:ext cx="1309669" cy="982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451820"/>
      </p:ext>
    </p:extLst>
  </p:cSld>
  <p:clrMapOvr>
    <a:masterClrMapping/>
  </p:clrMapOvr>
  <p:transition spd="slow">
    <p:cut/>
  </p:transition>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210</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a:t>What we have yet to do</a:t>
            </a:r>
            <a:endParaRPr lang="vi-VN" dirty="0"/>
          </a:p>
        </p:txBody>
      </p:sp>
      <p:sp>
        <p:nvSpPr>
          <p:cNvPr id="3" name="TextBox 2"/>
          <p:cNvSpPr txBox="1"/>
          <p:nvPr/>
        </p:nvSpPr>
        <p:spPr>
          <a:xfrm>
            <a:off x="533401" y="2438400"/>
            <a:ext cx="8077200" cy="461665"/>
          </a:xfrm>
          <a:prstGeom prst="rect">
            <a:avLst/>
          </a:prstGeom>
          <a:noFill/>
        </p:spPr>
        <p:txBody>
          <a:bodyPr wrap="square" rtlCol="0">
            <a:spAutoFit/>
          </a:bodyPr>
          <a:lstStyle/>
          <a:p>
            <a:pPr lvl="0"/>
            <a:r>
              <a:rPr lang="en" sz="2400" dirty="0">
                <a:solidFill>
                  <a:srgbClr val="CC0000"/>
                </a:solidFill>
              </a:rPr>
              <a:t>✘ </a:t>
            </a:r>
            <a:r>
              <a:rPr lang="en" sz="2400" dirty="0" smtClean="0">
                <a:latin typeface="+mn-lt"/>
              </a:rPr>
              <a:t>Support treatment for all ages.</a:t>
            </a:r>
            <a:endParaRPr lang="en" sz="2400" dirty="0">
              <a:latin typeface="+mn-lt"/>
            </a:endParaRPr>
          </a:p>
        </p:txBody>
      </p:sp>
    </p:spTree>
    <p:extLst>
      <p:ext uri="{BB962C8B-B14F-4D97-AF65-F5344CB8AC3E}">
        <p14:creationId xmlns:p14="http://schemas.microsoft.com/office/powerpoint/2010/main" val="1608652800"/>
      </p:ext>
    </p:extLst>
  </p:cSld>
  <p:clrMapOvr>
    <a:masterClrMapping/>
  </p:clrMapOvr>
  <p:transition spd="slow">
    <p:cut/>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211</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a:t>What we have yet to do</a:t>
            </a:r>
            <a:endParaRPr lang="vi-VN" dirty="0"/>
          </a:p>
        </p:txBody>
      </p:sp>
      <p:sp>
        <p:nvSpPr>
          <p:cNvPr id="3" name="TextBox 2"/>
          <p:cNvSpPr txBox="1"/>
          <p:nvPr/>
        </p:nvSpPr>
        <p:spPr>
          <a:xfrm>
            <a:off x="533401" y="2438400"/>
            <a:ext cx="8077200" cy="461665"/>
          </a:xfrm>
          <a:prstGeom prst="rect">
            <a:avLst/>
          </a:prstGeom>
          <a:noFill/>
        </p:spPr>
        <p:txBody>
          <a:bodyPr wrap="square" rtlCol="0">
            <a:spAutoFit/>
          </a:bodyPr>
          <a:lstStyle/>
          <a:p>
            <a:pPr lvl="0"/>
            <a:r>
              <a:rPr lang="en" sz="2400" dirty="0">
                <a:solidFill>
                  <a:srgbClr val="CC0000"/>
                </a:solidFill>
              </a:rPr>
              <a:t>✘ </a:t>
            </a:r>
            <a:r>
              <a:rPr lang="en" sz="2400" dirty="0" smtClean="0">
                <a:latin typeface="+mn-lt"/>
              </a:rPr>
              <a:t>Support treatment for all ages.</a:t>
            </a:r>
            <a:endParaRPr lang="en" sz="2400" dirty="0">
              <a:latin typeface="+mn-lt"/>
            </a:endParaRPr>
          </a:p>
        </p:txBody>
      </p:sp>
      <p:sp>
        <p:nvSpPr>
          <p:cNvPr id="10" name="TextBox 9"/>
          <p:cNvSpPr txBox="1"/>
          <p:nvPr/>
        </p:nvSpPr>
        <p:spPr>
          <a:xfrm>
            <a:off x="533400" y="3500735"/>
            <a:ext cx="8077200" cy="461665"/>
          </a:xfrm>
          <a:prstGeom prst="rect">
            <a:avLst/>
          </a:prstGeom>
          <a:noFill/>
        </p:spPr>
        <p:txBody>
          <a:bodyPr wrap="square" rtlCol="0">
            <a:spAutoFit/>
          </a:bodyPr>
          <a:lstStyle/>
          <a:p>
            <a:pPr lvl="0"/>
            <a:r>
              <a:rPr lang="en" sz="2400" dirty="0" smtClean="0">
                <a:solidFill>
                  <a:srgbClr val="CC0000"/>
                </a:solidFill>
              </a:rPr>
              <a:t>✘ </a:t>
            </a:r>
            <a:r>
              <a:rPr lang="vi-VN" sz="2400" dirty="0" smtClean="0">
                <a:latin typeface="Calibri" pitchFamily="34" charset="0"/>
                <a:cs typeface="Calibri" pitchFamily="34" charset="0"/>
              </a:rPr>
              <a:t>Read more information from wristband.</a:t>
            </a:r>
            <a:endParaRPr lang="en" sz="2400" dirty="0">
              <a:latin typeface="Calibri" pitchFamily="34" charset="0"/>
              <a:cs typeface="Calibri" pitchFamily="34" charset="0"/>
            </a:endParaRPr>
          </a:p>
        </p:txBody>
      </p:sp>
    </p:spTree>
    <p:extLst>
      <p:ext uri="{BB962C8B-B14F-4D97-AF65-F5344CB8AC3E}">
        <p14:creationId xmlns:p14="http://schemas.microsoft.com/office/powerpoint/2010/main" val="1557368465"/>
      </p:ext>
    </p:extLst>
  </p:cSld>
  <p:clrMapOvr>
    <a:masterClrMapping/>
  </p:clrMapOvr>
  <p:transition spd="slow">
    <p:cut/>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212</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a:t>What we have yet to do</a:t>
            </a:r>
            <a:endParaRPr lang="vi-VN" dirty="0"/>
          </a:p>
        </p:txBody>
      </p:sp>
      <p:sp>
        <p:nvSpPr>
          <p:cNvPr id="3" name="TextBox 2"/>
          <p:cNvSpPr txBox="1"/>
          <p:nvPr/>
        </p:nvSpPr>
        <p:spPr>
          <a:xfrm>
            <a:off x="533401" y="2438400"/>
            <a:ext cx="8077200" cy="461665"/>
          </a:xfrm>
          <a:prstGeom prst="rect">
            <a:avLst/>
          </a:prstGeom>
          <a:noFill/>
        </p:spPr>
        <p:txBody>
          <a:bodyPr wrap="square" rtlCol="0">
            <a:spAutoFit/>
          </a:bodyPr>
          <a:lstStyle/>
          <a:p>
            <a:pPr lvl="0"/>
            <a:r>
              <a:rPr lang="en" sz="2400" dirty="0">
                <a:solidFill>
                  <a:srgbClr val="CC0000"/>
                </a:solidFill>
              </a:rPr>
              <a:t>✘ </a:t>
            </a:r>
            <a:r>
              <a:rPr lang="en" sz="2400" dirty="0" smtClean="0">
                <a:latin typeface="+mn-lt"/>
              </a:rPr>
              <a:t>Support treatment for all ages.</a:t>
            </a:r>
            <a:endParaRPr lang="en" sz="2400" dirty="0">
              <a:latin typeface="+mn-lt"/>
            </a:endParaRPr>
          </a:p>
        </p:txBody>
      </p:sp>
      <p:sp>
        <p:nvSpPr>
          <p:cNvPr id="9" name="TextBox 8"/>
          <p:cNvSpPr txBox="1"/>
          <p:nvPr/>
        </p:nvSpPr>
        <p:spPr>
          <a:xfrm>
            <a:off x="533400" y="4579203"/>
            <a:ext cx="8077200" cy="461665"/>
          </a:xfrm>
          <a:prstGeom prst="rect">
            <a:avLst/>
          </a:prstGeom>
          <a:noFill/>
        </p:spPr>
        <p:txBody>
          <a:bodyPr wrap="square" rtlCol="0">
            <a:spAutoFit/>
          </a:bodyPr>
          <a:lstStyle/>
          <a:p>
            <a:pPr lvl="0"/>
            <a:r>
              <a:rPr lang="en" sz="2400" dirty="0">
                <a:solidFill>
                  <a:srgbClr val="CC0000"/>
                </a:solidFill>
              </a:rPr>
              <a:t>✘ </a:t>
            </a:r>
            <a:r>
              <a:rPr lang="en" sz="2400" dirty="0" smtClean="0">
                <a:latin typeface="+mn-lt"/>
              </a:rPr>
              <a:t>Voice processing to support doctor </a:t>
            </a:r>
            <a:r>
              <a:rPr lang="vi-VN" sz="2400" dirty="0" smtClean="0">
                <a:latin typeface="+mn-lt"/>
              </a:rPr>
              <a:t>is limited.</a:t>
            </a:r>
            <a:endParaRPr lang="en" sz="2400" dirty="0">
              <a:latin typeface="+mn-lt"/>
            </a:endParaRPr>
          </a:p>
        </p:txBody>
      </p:sp>
      <p:sp>
        <p:nvSpPr>
          <p:cNvPr id="10" name="TextBox 9"/>
          <p:cNvSpPr txBox="1"/>
          <p:nvPr/>
        </p:nvSpPr>
        <p:spPr>
          <a:xfrm>
            <a:off x="533400" y="3500735"/>
            <a:ext cx="8077200" cy="461665"/>
          </a:xfrm>
          <a:prstGeom prst="rect">
            <a:avLst/>
          </a:prstGeom>
          <a:noFill/>
        </p:spPr>
        <p:txBody>
          <a:bodyPr wrap="square" rtlCol="0">
            <a:spAutoFit/>
          </a:bodyPr>
          <a:lstStyle/>
          <a:p>
            <a:pPr lvl="0"/>
            <a:r>
              <a:rPr lang="en" sz="2400" dirty="0" smtClean="0">
                <a:solidFill>
                  <a:srgbClr val="CC0000"/>
                </a:solidFill>
              </a:rPr>
              <a:t>✘ </a:t>
            </a:r>
            <a:r>
              <a:rPr lang="vi-VN" sz="2400" dirty="0" smtClean="0">
                <a:latin typeface="Calibri" pitchFamily="34" charset="0"/>
                <a:cs typeface="Calibri" pitchFamily="34" charset="0"/>
              </a:rPr>
              <a:t>Read more information from wristband.</a:t>
            </a:r>
            <a:endParaRPr lang="en" sz="2400" dirty="0">
              <a:latin typeface="Calibri" pitchFamily="34" charset="0"/>
              <a:cs typeface="Calibri" pitchFamily="34" charset="0"/>
            </a:endParaRPr>
          </a:p>
        </p:txBody>
      </p:sp>
    </p:spTree>
    <p:extLst>
      <p:ext uri="{BB962C8B-B14F-4D97-AF65-F5344CB8AC3E}">
        <p14:creationId xmlns:p14="http://schemas.microsoft.com/office/powerpoint/2010/main" val="1557368465"/>
      </p:ext>
    </p:extLst>
  </p:cSld>
  <p:clrMapOvr>
    <a:masterClrMapping/>
  </p:clrMapOvr>
  <p:transition spd="slow">
    <p:cut/>
  </p:transition>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213</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spTree>
    <p:extLst>
      <p:ext uri="{BB962C8B-B14F-4D97-AF65-F5344CB8AC3E}">
        <p14:creationId xmlns:p14="http://schemas.microsoft.com/office/powerpoint/2010/main" val="4017801045"/>
      </p:ext>
    </p:extLst>
  </p:cSld>
  <p:clrMapOvr>
    <a:masterClrMapping/>
  </p:clrMapOvr>
  <p:transition spd="slow">
    <p:cut/>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214</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2562" y="2994673"/>
            <a:ext cx="6238875" cy="3438525"/>
          </a:xfrm>
          <a:prstGeom prst="rect">
            <a:avLst/>
          </a:prstGeom>
        </p:spPr>
      </p:pic>
      <p:sp>
        <p:nvSpPr>
          <p:cNvPr id="8" name="TextBox 7"/>
          <p:cNvSpPr txBox="1"/>
          <p:nvPr/>
        </p:nvSpPr>
        <p:spPr>
          <a:xfrm>
            <a:off x="2895600" y="1948562"/>
            <a:ext cx="4191000" cy="584775"/>
          </a:xfrm>
          <a:prstGeom prst="rect">
            <a:avLst/>
          </a:prstGeom>
          <a:noFill/>
        </p:spPr>
        <p:txBody>
          <a:bodyPr wrap="square" rtlCol="0">
            <a:spAutoFit/>
          </a:bodyPr>
          <a:lstStyle/>
          <a:p>
            <a:r>
              <a:rPr lang="vi-VN" sz="3200" dirty="0" smtClean="0"/>
              <a:t>Tracking </a:t>
            </a:r>
            <a:r>
              <a:rPr lang="vi-VN" sz="3200" dirty="0"/>
              <a:t>heart rate</a:t>
            </a:r>
          </a:p>
        </p:txBody>
      </p:sp>
    </p:spTree>
    <p:extLst>
      <p:ext uri="{BB962C8B-B14F-4D97-AF65-F5344CB8AC3E}">
        <p14:creationId xmlns:p14="http://schemas.microsoft.com/office/powerpoint/2010/main" val="2216335878"/>
      </p:ext>
    </p:extLst>
  </p:cSld>
  <p:clrMapOvr>
    <a:masterClrMapping/>
  </p:clrMapOvr>
  <p:transition spd="slow">
    <p:cut/>
  </p:transition>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215</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6600" y="3398598"/>
            <a:ext cx="2438095" cy="243809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86200" y="5867400"/>
            <a:ext cx="1443037" cy="795323"/>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400" y="1752600"/>
            <a:ext cx="2362200" cy="1629481"/>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2800" y="1614840"/>
            <a:ext cx="1378239" cy="1905000"/>
          </a:xfrm>
          <a:prstGeom prst="rect">
            <a:avLst/>
          </a:prstGeom>
        </p:spPr>
      </p:pic>
      <p:cxnSp>
        <p:nvCxnSpPr>
          <p:cNvPr id="11" name="Straight Arrow Connector 10"/>
          <p:cNvCxnSpPr/>
          <p:nvPr/>
        </p:nvCxnSpPr>
        <p:spPr>
          <a:xfrm flipH="1" flipV="1">
            <a:off x="2743200" y="3200400"/>
            <a:ext cx="838200" cy="533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flipV="1">
            <a:off x="5943600" y="3200400"/>
            <a:ext cx="1066800" cy="533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65416069"/>
      </p:ext>
    </p:extLst>
  </p:cSld>
  <p:clrMapOvr>
    <a:masterClrMapping/>
  </p:clrMapOvr>
  <p:transition spd="slow">
    <p:cut/>
  </p:transition>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216</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3595687"/>
            <a:ext cx="3429000" cy="257175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7896" y="3581400"/>
            <a:ext cx="2143125" cy="2143125"/>
          </a:xfrm>
          <a:prstGeom prst="rect">
            <a:avLst/>
          </a:prstGeom>
        </p:spPr>
      </p:pic>
      <p:sp>
        <p:nvSpPr>
          <p:cNvPr id="9" name="TextBox 8"/>
          <p:cNvSpPr txBox="1"/>
          <p:nvPr/>
        </p:nvSpPr>
        <p:spPr>
          <a:xfrm>
            <a:off x="1771362" y="2755612"/>
            <a:ext cx="2324675" cy="584775"/>
          </a:xfrm>
          <a:prstGeom prst="rect">
            <a:avLst/>
          </a:prstGeom>
          <a:noFill/>
        </p:spPr>
        <p:txBody>
          <a:bodyPr wrap="none" rtlCol="0">
            <a:spAutoFit/>
          </a:bodyPr>
          <a:lstStyle/>
          <a:p>
            <a:r>
              <a:rPr lang="vi-VN" sz="3200" b="1" dirty="0" smtClean="0"/>
              <a:t>Locomotor</a:t>
            </a:r>
            <a:endParaRPr lang="vi-VN" sz="3200" b="1" dirty="0"/>
          </a:p>
        </p:txBody>
      </p:sp>
      <p:sp>
        <p:nvSpPr>
          <p:cNvPr id="10" name="TextBox 9"/>
          <p:cNvSpPr txBox="1"/>
          <p:nvPr/>
        </p:nvSpPr>
        <p:spPr>
          <a:xfrm>
            <a:off x="5674086" y="2755612"/>
            <a:ext cx="1891865" cy="584775"/>
          </a:xfrm>
          <a:prstGeom prst="rect">
            <a:avLst/>
          </a:prstGeom>
          <a:noFill/>
        </p:spPr>
        <p:txBody>
          <a:bodyPr wrap="none" rtlCol="0">
            <a:spAutoFit/>
          </a:bodyPr>
          <a:lstStyle/>
          <a:p>
            <a:r>
              <a:rPr lang="vi-VN" sz="3200" b="1" dirty="0" smtClean="0"/>
              <a:t>Nutrition</a:t>
            </a:r>
            <a:endParaRPr lang="vi-VN" sz="3200" b="1" dirty="0"/>
          </a:p>
        </p:txBody>
      </p:sp>
    </p:spTree>
    <p:extLst>
      <p:ext uri="{BB962C8B-B14F-4D97-AF65-F5344CB8AC3E}">
        <p14:creationId xmlns:p14="http://schemas.microsoft.com/office/powerpoint/2010/main" val="2223103066"/>
      </p:ext>
    </p:extLst>
  </p:cSld>
  <p:clrMapOvr>
    <a:masterClrMapping/>
  </p:clrMapOvr>
  <p:transition spd="slow">
    <p:cut/>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2111"/>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12" name="Shape 2112"/>
          <p:cNvSpPr txBox="1">
            <a:spLocks noGrp="1"/>
          </p:cNvSpPr>
          <p:nvPr>
            <p:ph type="body" idx="1"/>
          </p:nvPr>
        </p:nvSpPr>
        <p:spPr>
          <a:xfrm>
            <a:off x="945425" y="1659000"/>
            <a:ext cx="7741499" cy="4840199"/>
          </a:xfrm>
          <a:prstGeom prst="rect">
            <a:avLst/>
          </a:prstGeom>
        </p:spPr>
        <p:txBody>
          <a:bodyPr lIns="91425" tIns="91425" rIns="91425" bIns="91425" anchor="t" anchorCtr="0">
            <a:noAutofit/>
          </a:bodyPr>
          <a:lstStyle/>
          <a:p>
            <a:pPr marL="457200" lvl="0" indent="-228600" rtl="0">
              <a:lnSpc>
                <a:spcPct val="100000"/>
              </a:lnSpc>
              <a:spcBef>
                <a:spcPts val="0"/>
              </a:spcBef>
              <a:buAutoNum type="arabicPeriod"/>
            </a:pPr>
            <a:r>
              <a:rPr lang="en" dirty="0"/>
              <a:t>Problems</a:t>
            </a:r>
          </a:p>
          <a:p>
            <a:pPr marL="457200" lvl="0" indent="-228600" rtl="0">
              <a:lnSpc>
                <a:spcPct val="100000"/>
              </a:lnSpc>
              <a:spcBef>
                <a:spcPts val="0"/>
              </a:spcBef>
              <a:buAutoNum type="arabicPeriod"/>
            </a:pPr>
            <a:r>
              <a:rPr lang="en" dirty="0"/>
              <a:t>Solution</a:t>
            </a:r>
          </a:p>
          <a:p>
            <a:pPr marL="457200" lvl="0" indent="-228600" rtl="0">
              <a:lnSpc>
                <a:spcPct val="100000"/>
              </a:lnSpc>
              <a:spcBef>
                <a:spcPts val="0"/>
              </a:spcBef>
              <a:buAutoNum type="arabicPeriod"/>
            </a:pPr>
            <a:r>
              <a:rPr lang="en" dirty="0"/>
              <a:t>Feature explanation and demo</a:t>
            </a:r>
          </a:p>
          <a:p>
            <a:pPr marL="914400" lvl="1" indent="-228600" rtl="0">
              <a:lnSpc>
                <a:spcPct val="100000"/>
              </a:lnSpc>
              <a:spcBef>
                <a:spcPts val="0"/>
              </a:spcBef>
              <a:buAutoNum type="alphaLcPeriod"/>
            </a:pPr>
            <a:r>
              <a:rPr lang="en" dirty="0"/>
              <a:t>Contract</a:t>
            </a:r>
          </a:p>
          <a:p>
            <a:pPr marL="914400" lvl="1" indent="-228600" rtl="0">
              <a:lnSpc>
                <a:spcPct val="100000"/>
              </a:lnSpc>
              <a:spcBef>
                <a:spcPts val="0"/>
              </a:spcBef>
              <a:buAutoNum type="alphaLcPeriod"/>
            </a:pPr>
            <a:r>
              <a:rPr lang="en" dirty="0"/>
              <a:t>Card</a:t>
            </a:r>
          </a:p>
          <a:p>
            <a:pPr marL="914400" lvl="1" indent="-228600" rtl="0">
              <a:lnSpc>
                <a:spcPct val="100000"/>
              </a:lnSpc>
              <a:spcBef>
                <a:spcPts val="0"/>
              </a:spcBef>
              <a:buAutoNum type="alphaLcPeriod"/>
            </a:pPr>
            <a:r>
              <a:rPr lang="en" dirty="0"/>
              <a:t>Print and check card</a:t>
            </a:r>
          </a:p>
          <a:p>
            <a:pPr marL="914400" lvl="1" indent="-228600" rtl="0">
              <a:lnSpc>
                <a:spcPct val="100000"/>
              </a:lnSpc>
              <a:spcBef>
                <a:spcPts val="0"/>
              </a:spcBef>
              <a:buAutoNum type="alphaLcPeriod"/>
            </a:pPr>
            <a:r>
              <a:rPr lang="en" dirty="0"/>
              <a:t>Scheduler &amp; notification</a:t>
            </a:r>
          </a:p>
          <a:p>
            <a:pPr marL="914400" lvl="1" indent="-228600" rtl="0">
              <a:lnSpc>
                <a:spcPct val="100000"/>
              </a:lnSpc>
              <a:spcBef>
                <a:spcPts val="0"/>
              </a:spcBef>
              <a:buAutoNum type="alphaLcPeriod"/>
            </a:pPr>
            <a:r>
              <a:rPr lang="en" dirty="0"/>
              <a:t>Renew contract</a:t>
            </a:r>
          </a:p>
          <a:p>
            <a:pPr marL="457200" lvl="0" indent="-228600" rtl="0">
              <a:lnSpc>
                <a:spcPct val="100000"/>
              </a:lnSpc>
              <a:spcBef>
                <a:spcPts val="0"/>
              </a:spcBef>
              <a:buAutoNum type="arabicPeriod"/>
            </a:pPr>
            <a:r>
              <a:rPr lang="en" dirty="0"/>
              <a:t>Future plan</a:t>
            </a:r>
          </a:p>
        </p:txBody>
      </p:sp>
      <p:sp>
        <p:nvSpPr>
          <p:cNvPr id="2114" name="Shape 2114"/>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217</a:t>
            </a:fld>
            <a:endParaRPr lang="en"/>
          </a:p>
        </p:txBody>
      </p:sp>
      <p:sp>
        <p:nvSpPr>
          <p:cNvPr id="7"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Summary</a:t>
            </a:r>
            <a:endParaRPr lang="en" dirty="0"/>
          </a:p>
        </p:txBody>
      </p:sp>
    </p:spTree>
  </p:cSld>
  <p:clrMapOvr>
    <a:masterClrMapping/>
  </p:clrMapOvr>
  <p:transition spd="slow">
    <p:cut/>
  </p:transition>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19" name="Shape 2119"/>
          <p:cNvSpPr txBox="1"/>
          <p:nvPr/>
        </p:nvSpPr>
        <p:spPr>
          <a:xfrm>
            <a:off x="716700" y="2070900"/>
            <a:ext cx="7710599" cy="2716199"/>
          </a:xfrm>
          <a:prstGeom prst="rect">
            <a:avLst/>
          </a:prstGeom>
          <a:noFill/>
          <a:ln>
            <a:noFill/>
          </a:ln>
        </p:spPr>
        <p:txBody>
          <a:bodyPr lIns="91425" tIns="91425" rIns="91425" bIns="91425" anchor="ctr" anchorCtr="0">
            <a:noAutofit/>
          </a:bodyPr>
          <a:lstStyle/>
          <a:p>
            <a:pPr algn="ctr" rtl="0">
              <a:spcBef>
                <a:spcPts val="0"/>
              </a:spcBef>
              <a:buNone/>
            </a:pPr>
            <a:r>
              <a:rPr lang="en" sz="4800" b="1" dirty="0">
                <a:solidFill>
                  <a:srgbClr val="00B050"/>
                </a:solidFill>
              </a:rPr>
              <a:t>THANKS FOR LISTENING</a:t>
            </a:r>
          </a:p>
          <a:p>
            <a:pPr algn="ctr" rtl="0">
              <a:spcBef>
                <a:spcPts val="0"/>
              </a:spcBef>
              <a:buNone/>
            </a:pPr>
            <a:endParaRPr sz="4800" b="1" dirty="0">
              <a:solidFill>
                <a:srgbClr val="00B050"/>
              </a:solidFill>
            </a:endParaRPr>
          </a:p>
          <a:p>
            <a:pPr lvl="0" algn="ctr" rtl="0">
              <a:spcBef>
                <a:spcPts val="0"/>
              </a:spcBef>
              <a:buNone/>
            </a:pPr>
            <a:r>
              <a:rPr lang="en" sz="9600" b="1" dirty="0">
                <a:solidFill>
                  <a:srgbClr val="00B050"/>
                </a:solidFill>
              </a:rPr>
              <a:t>Q/A</a:t>
            </a:r>
          </a:p>
        </p:txBody>
      </p:sp>
      <p:sp>
        <p:nvSpPr>
          <p:cNvPr id="2120" name="Shape 212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218</a:t>
            </a:fld>
            <a:endParaRPr lang="en"/>
          </a:p>
        </p:txBody>
      </p:sp>
    </p:spTree>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30722" name="Picture 2" descr="https://documents.lucidchart.com/documents/da8ed6fb-f8f6-47be-bab8-d6c441cf30e2/pages/0_0?a=1041&amp;x=5&amp;y=75&amp;w=1210&amp;h=550&amp;store=1&amp;accept=image%2F*&amp;auth=LCA%208e37c37ce84d05f195923360f00bde6b3b2177c8-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14073" cy="41454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71600"/>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2946261097"/>
      </p:ext>
    </p:extLst>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21506" name="Picture 2" descr="https://documents.lucidchart.com/documents/da8ed6fb-f8f6-47be-bab8-d6c441cf30e2/pages/0_0?a=1043&amp;x=5&amp;y=75&amp;w=1210&amp;h=550&amp;store=1&amp;accept=image%2F*&amp;auth=LCA%20fc6291c907f6050071128d5a4bf6d82ab84995d8-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1986"/>
            <a:ext cx="1331703" cy="99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164667"/>
      </p:ext>
    </p:extLst>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20482" name="Picture 2" descr="https://documents.lucidchart.com/documents/da8ed6fb-f8f6-47be-bab8-d6c441cf30e2/pages/0_0?a=1045&amp;x=5&amp;y=75&amp;w=1210&amp;h=550&amp;store=1&amp;accept=image%2F*&amp;auth=LCA%20b623f12357b0d45f7968dd209b3235747e6024a5-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5235"/>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3408978114"/>
      </p:ext>
    </p:extLst>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9458" name="Picture 2" descr="https://documents.lucidchart.com/documents/da8ed6fb-f8f6-47be-bab8-d6c441cf30e2/pages/0_0?a=1047&amp;x=5&amp;y=75&amp;w=1210&amp;h=550&amp;store=1&amp;accept=image%2F*&amp;auth=LCA%208952732d8bbc5172a8c337544d3f1b2665bab53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4811"/>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4629785" y="4765199"/>
            <a:ext cx="2038350" cy="1528762"/>
          </a:xfrm>
          <a:prstGeom prst="rect">
            <a:avLst/>
          </a:prstGeom>
        </p:spPr>
      </p:pic>
    </p:spTree>
    <p:extLst>
      <p:ext uri="{BB962C8B-B14F-4D97-AF65-F5344CB8AC3E}">
        <p14:creationId xmlns:p14="http://schemas.microsoft.com/office/powerpoint/2010/main" val="476609485"/>
      </p:ext>
    </p:extLst>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8434" name="Picture 2" descr="https://documents.lucidchart.com/documents/da8ed6fb-f8f6-47be-bab8-d6c441cf30e2/pages/0_0?a=1049&amp;x=5&amp;y=75&amp;w=1210&amp;h=550&amp;store=1&amp;accept=image%2F*&amp;auth=LCA%205b2187eceb4c29b1abb11ce4446af938440c79d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4813"/>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3610420270"/>
      </p:ext>
    </p:extLst>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7410" name="Picture 2" descr="https://documents.lucidchart.com/documents/da8ed6fb-f8f6-47be-bab8-d6c441cf30e2/pages/0_0?a=1051&amp;x=5&amp;y=75&amp;w=1210&amp;h=550&amp;store=1&amp;accept=image%2F*&amp;auth=LCA%207da1bf056471f2a7a8af95508435761efb678c16-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4648"/>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119596848"/>
      </p:ext>
    </p:extLst>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6386" name="Picture 2" descr="https://documents.lucidchart.com/documents/da8ed6fb-f8f6-47be-bab8-d6c441cf30e2/pages/0_0?a=1053&amp;x=5&amp;y=75&amp;w=1210&amp;h=550&amp;store=1&amp;accept=image%2F*&amp;auth=LCA%20dd420bd62f95e7140ba41a1f129ea48ecd314069-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219200"/>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6210"/>
            <a:ext cx="1331703" cy="99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76091"/>
      </p:ext>
    </p:extLst>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5362" name="Picture 2" descr="https://documents.lucidchart.com/documents/da8ed6fb-f8f6-47be-bab8-d6c441cf30e2/pages/0_0?a=1055&amp;x=5&amp;y=75&amp;w=1210&amp;h=550&amp;store=1&amp;accept=image%2F*&amp;auth=LCA%2059f57b6048f6a3a02103fd4818f5c27ae181d951-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1478"/>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255859713"/>
      </p:ext>
    </p:extLst>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2" name="Shape 52"/>
          <p:cNvSpPr txBox="1">
            <a:spLocks noGrp="1"/>
          </p:cNvSpPr>
          <p:nvPr>
            <p:ph type="title"/>
          </p:nvPr>
        </p:nvSpPr>
        <p:spPr>
          <a:xfrm>
            <a:off x="0" y="0"/>
            <a:ext cx="9105490" cy="1219200"/>
          </a:xfrm>
          <a:prstGeom prst="rect">
            <a:avLst/>
          </a:prstGeom>
        </p:spPr>
        <p:txBody>
          <a:bodyPr lIns="91425" tIns="91425" rIns="91425" bIns="91425" anchor="b" anchorCtr="0">
            <a:noAutofit/>
          </a:bodyPr>
          <a:lstStyle/>
          <a:p>
            <a:pPr>
              <a:buClr>
                <a:schemeClr val="dk1"/>
              </a:buClr>
              <a:buSzPct val="30555"/>
            </a:pPr>
            <a:r>
              <a:rPr lang="en" b="1" kern="0" dirty="0" smtClean="0">
                <a:solidFill>
                  <a:srgbClr val="00B050"/>
                </a:solidFill>
                <a:cs typeface="Arial"/>
              </a:rPr>
              <a:t>Current Situation</a:t>
            </a:r>
            <a:endParaRPr lang="en" dirty="0"/>
          </a:p>
        </p:txBody>
      </p:sp>
      <p:sp>
        <p:nvSpPr>
          <p:cNvPr id="53" name="Shape 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3</a:t>
            </a:fld>
            <a:endParaRPr lang="en"/>
          </a:p>
        </p:txBody>
      </p:sp>
    </p:spTree>
    <p:extLst>
      <p:ext uri="{BB962C8B-B14F-4D97-AF65-F5344CB8AC3E}">
        <p14:creationId xmlns:p14="http://schemas.microsoft.com/office/powerpoint/2010/main" val="1891866887"/>
      </p:ext>
    </p:extLst>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4338" name="Picture 2" descr="https://documents.lucidchart.com/documents/da8ed6fb-f8f6-47be-bab8-d6c441cf30e2/pages/0_0?a=1057&amp;x=5&amp;y=75&amp;w=1210&amp;h=550&amp;store=1&amp;accept=image%2F*&amp;auth=LCA%20cf744cadc18b3ca30edb800ce61211d8147afb69-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4" y="1219200"/>
            <a:ext cx="9103056" cy="414048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8161"/>
            <a:ext cx="1331703" cy="99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1438583"/>
      </p:ext>
    </p:extLst>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74" name="Shape 1974"/>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dirty="0">
                <a:solidFill>
                  <a:srgbClr val="00B050"/>
                </a:solidFill>
              </a:rPr>
              <a:t>Advantages / Disadvantages</a:t>
            </a:r>
          </a:p>
        </p:txBody>
      </p:sp>
      <p:sp>
        <p:nvSpPr>
          <p:cNvPr id="1975" name="Shape 1975"/>
          <p:cNvSpPr txBox="1">
            <a:spLocks noGrp="1"/>
          </p:cNvSpPr>
          <p:nvPr>
            <p:ph type="sldNum" sz="quarter"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31</a:t>
            </a:fld>
            <a:endParaRPr lang="en"/>
          </a:p>
        </p:txBody>
      </p:sp>
    </p:spTree>
    <p:extLst>
      <p:ext uri="{BB962C8B-B14F-4D97-AF65-F5344CB8AC3E}">
        <p14:creationId xmlns:p14="http://schemas.microsoft.com/office/powerpoint/2010/main" val="1976451734"/>
      </p:ext>
    </p:extLst>
  </p:cSld>
  <p:clrMapOvr>
    <a:masterClrMapping/>
  </p:clrMapOvr>
  <p:transition spd="slow">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Patient has fully checking medical body.</a:t>
            </a:r>
            <a:endParaRPr lang="en-US" dirty="0"/>
          </a:p>
        </p:txBody>
      </p:sp>
    </p:spTree>
    <p:extLst>
      <p:ext uri="{BB962C8B-B14F-4D97-AF65-F5344CB8AC3E}">
        <p14:creationId xmlns:p14="http://schemas.microsoft.com/office/powerpoint/2010/main" val="3721768691"/>
      </p:ext>
    </p:extLst>
  </p:cSld>
  <p:clrMapOvr>
    <a:masterClrMapping/>
  </p:clrMapOvr>
  <p:transition spd="slow">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Patient has fully checking medical body.</a:t>
            </a:r>
            <a:endParaRPr lang="en-US" dirty="0"/>
          </a:p>
        </p:txBody>
      </p:sp>
      <p:sp>
        <p:nvSpPr>
          <p:cNvPr id="6" name="Shape 1988"/>
          <p:cNvSpPr txBox="1">
            <a:spLocks/>
          </p:cNvSpPr>
          <p:nvPr/>
        </p:nvSpPr>
        <p:spPr>
          <a:xfrm>
            <a:off x="457200" y="2814606"/>
            <a:ext cx="8229600" cy="548293"/>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smtClean="0">
                <a:solidFill>
                  <a:srgbClr val="00D900"/>
                </a:solidFill>
              </a:rPr>
              <a:t>✓ </a:t>
            </a:r>
            <a:r>
              <a:rPr lang="en-US" dirty="0" smtClean="0"/>
              <a:t>Doctor can make prescription easier, more clearly.</a:t>
            </a:r>
            <a:endParaRPr lang="en-US" dirty="0"/>
          </a:p>
        </p:txBody>
      </p:sp>
    </p:spTree>
    <p:extLst>
      <p:ext uri="{BB962C8B-B14F-4D97-AF65-F5344CB8AC3E}">
        <p14:creationId xmlns:p14="http://schemas.microsoft.com/office/powerpoint/2010/main" val="2936802674"/>
      </p:ext>
    </p:extLst>
  </p:cSld>
  <p:clrMapOvr>
    <a:masterClrMapping/>
  </p:clrMapOvr>
  <p:transition spd="slow">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All health records are recorded in paper.</a:t>
            </a:r>
          </a:p>
          <a:p>
            <a:pPr lvl="0" rtl="0">
              <a:spcBef>
                <a:spcPts val="0"/>
              </a:spcBef>
              <a:buNone/>
            </a:pPr>
            <a:endParaRPr lang="en" dirty="0"/>
          </a:p>
        </p:txBody>
      </p:sp>
    </p:spTree>
    <p:extLst>
      <p:ext uri="{BB962C8B-B14F-4D97-AF65-F5344CB8AC3E}">
        <p14:creationId xmlns:p14="http://schemas.microsoft.com/office/powerpoint/2010/main" val="3494428102"/>
      </p:ext>
    </p:extLst>
  </p:cSld>
  <p:clrMapOvr>
    <a:masterClrMapping/>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All health records are recorded in paper.</a:t>
            </a:r>
          </a:p>
          <a:p>
            <a:pPr lvl="0" rtl="0">
              <a:spcBef>
                <a:spcPts val="0"/>
              </a:spcBef>
              <a:buNone/>
            </a:pPr>
            <a:endParaRPr lang="en" dirty="0"/>
          </a:p>
        </p:txBody>
      </p:sp>
      <p:sp>
        <p:nvSpPr>
          <p:cNvPr id="9" name="Shape 2005"/>
          <p:cNvSpPr txBox="1">
            <a:spLocks/>
          </p:cNvSpPr>
          <p:nvPr/>
        </p:nvSpPr>
        <p:spPr>
          <a:xfrm>
            <a:off x="457200" y="2533880"/>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None/>
            </a:pPr>
            <a:r>
              <a:rPr lang="en" dirty="0">
                <a:solidFill>
                  <a:srgbClr val="CC0000"/>
                </a:solidFill>
              </a:rPr>
              <a:t>✘ </a:t>
            </a:r>
            <a:r>
              <a:rPr lang="en" dirty="0"/>
              <a:t>Nurse, doctor have to input to much.</a:t>
            </a:r>
          </a:p>
          <a:p>
            <a:pPr>
              <a:buFont typeface="Arial" panose="020B0604020202020204" pitchFamily="34" charset="0"/>
              <a:buNone/>
            </a:pPr>
            <a:endParaRPr lang="en" dirty="0"/>
          </a:p>
        </p:txBody>
      </p:sp>
    </p:spTree>
    <p:extLst>
      <p:ext uri="{BB962C8B-B14F-4D97-AF65-F5344CB8AC3E}">
        <p14:creationId xmlns:p14="http://schemas.microsoft.com/office/powerpoint/2010/main" val="2151315257"/>
      </p:ext>
    </p:extLst>
  </p:cSld>
  <p:clrMapOvr>
    <a:masterClrMapping/>
  </p:clrMapOvr>
  <p:transition spd="slow">
    <p:cu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All health records are recorded in paper.</a:t>
            </a:r>
          </a:p>
          <a:p>
            <a:pPr lvl="0" rtl="0">
              <a:spcBef>
                <a:spcPts val="0"/>
              </a:spcBef>
              <a:buNone/>
            </a:pPr>
            <a:endParaRPr lang="en" dirty="0"/>
          </a:p>
        </p:txBody>
      </p:sp>
      <p:sp>
        <p:nvSpPr>
          <p:cNvPr id="9" name="Shape 2005"/>
          <p:cNvSpPr txBox="1">
            <a:spLocks/>
          </p:cNvSpPr>
          <p:nvPr/>
        </p:nvSpPr>
        <p:spPr>
          <a:xfrm>
            <a:off x="457200" y="2533880"/>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None/>
            </a:pPr>
            <a:r>
              <a:rPr lang="en" dirty="0" smtClean="0">
                <a:solidFill>
                  <a:srgbClr val="CC0000"/>
                </a:solidFill>
              </a:rPr>
              <a:t>✘ </a:t>
            </a:r>
            <a:r>
              <a:rPr lang="en" dirty="0" smtClean="0"/>
              <a:t>Nurse, doctor have to input to much.</a:t>
            </a:r>
          </a:p>
          <a:p>
            <a:pPr>
              <a:buFont typeface="Arial" panose="020B0604020202020204" pitchFamily="34" charset="0"/>
              <a:buNone/>
            </a:pPr>
            <a:endParaRPr lang="en" dirty="0"/>
          </a:p>
        </p:txBody>
      </p:sp>
      <p:sp>
        <p:nvSpPr>
          <p:cNvPr id="11" name="Shape 2005"/>
          <p:cNvSpPr txBox="1">
            <a:spLocks/>
          </p:cNvSpPr>
          <p:nvPr/>
        </p:nvSpPr>
        <p:spPr>
          <a:xfrm>
            <a:off x="457200" y="3429000"/>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None/>
            </a:pPr>
            <a:r>
              <a:rPr lang="en" dirty="0" smtClean="0">
                <a:solidFill>
                  <a:srgbClr val="CC0000"/>
                </a:solidFill>
              </a:rPr>
              <a:t>✘ </a:t>
            </a:r>
            <a:r>
              <a:rPr lang="en" dirty="0" smtClean="0"/>
              <a:t>In next appointment, doctor can’t know patient following treatment.</a:t>
            </a:r>
          </a:p>
          <a:p>
            <a:pPr>
              <a:buFont typeface="Arial" panose="020B0604020202020204" pitchFamily="34" charset="0"/>
              <a:buNone/>
            </a:pPr>
            <a:endParaRPr lang="en" dirty="0"/>
          </a:p>
        </p:txBody>
      </p:sp>
    </p:spTree>
    <p:extLst>
      <p:ext uri="{BB962C8B-B14F-4D97-AF65-F5344CB8AC3E}">
        <p14:creationId xmlns:p14="http://schemas.microsoft.com/office/powerpoint/2010/main" val="365893859"/>
      </p:ext>
    </p:extLst>
  </p:cSld>
  <p:clrMapOvr>
    <a:masterClrMapping/>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Conclude</a:t>
            </a:r>
            <a:endParaRPr lang="en" b="1" dirty="0">
              <a:solidFill>
                <a:srgbClr val="00B050"/>
              </a:solidFill>
              <a:latin typeface="+mn-lt"/>
            </a:endParaRPr>
          </a:p>
        </p:txBody>
      </p:sp>
      <p:sp>
        <p:nvSpPr>
          <p:cNvPr id="6" name="Text Placeholder 2"/>
          <p:cNvSpPr>
            <a:spLocks noGrp="1"/>
          </p:cNvSpPr>
          <p:nvPr>
            <p:ph type="body" idx="1"/>
          </p:nvPr>
        </p:nvSpPr>
        <p:spPr>
          <a:xfrm>
            <a:off x="457200" y="1600200"/>
            <a:ext cx="8229600" cy="4967700"/>
          </a:xfrm>
        </p:spPr>
        <p:txBody>
          <a:bodyPr/>
          <a:lstStyle/>
          <a:p>
            <a:r>
              <a:rPr lang="en-US" dirty="0" smtClean="0"/>
              <a:t>Advantages</a:t>
            </a:r>
          </a:p>
          <a:p>
            <a:pPr lvl="1"/>
            <a:r>
              <a:rPr lang="en-US" dirty="0" smtClean="0"/>
              <a:t>Medical procedures is simple</a:t>
            </a:r>
          </a:p>
          <a:p>
            <a:pPr lvl="1"/>
            <a:r>
              <a:rPr lang="en-US" dirty="0" smtClean="0"/>
              <a:t>Doctor easy to custom prescription</a:t>
            </a:r>
          </a:p>
        </p:txBody>
      </p:sp>
    </p:spTree>
    <p:extLst>
      <p:ext uri="{BB962C8B-B14F-4D97-AF65-F5344CB8AC3E}">
        <p14:creationId xmlns:p14="http://schemas.microsoft.com/office/powerpoint/2010/main" val="517439067"/>
      </p:ext>
    </p:extLst>
  </p:cSld>
  <p:clrMapOvr>
    <a:masterClrMapping/>
  </p:clrMapOvr>
  <p:transition spd="slow">
    <p:cu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Conclude</a:t>
            </a:r>
            <a:endParaRPr lang="en" b="1" dirty="0">
              <a:solidFill>
                <a:srgbClr val="00B050"/>
              </a:solidFill>
              <a:latin typeface="+mn-lt"/>
            </a:endParaRPr>
          </a:p>
        </p:txBody>
      </p:sp>
      <p:sp>
        <p:nvSpPr>
          <p:cNvPr id="6" name="Text Placeholder 2"/>
          <p:cNvSpPr>
            <a:spLocks noGrp="1"/>
          </p:cNvSpPr>
          <p:nvPr>
            <p:ph type="body" idx="1"/>
          </p:nvPr>
        </p:nvSpPr>
        <p:spPr>
          <a:xfrm>
            <a:off x="457200" y="1600200"/>
            <a:ext cx="8229600" cy="4967700"/>
          </a:xfrm>
        </p:spPr>
        <p:txBody>
          <a:bodyPr/>
          <a:lstStyle/>
          <a:p>
            <a:r>
              <a:rPr lang="en-US" dirty="0" smtClean="0"/>
              <a:t>Advantages</a:t>
            </a:r>
          </a:p>
          <a:p>
            <a:pPr lvl="1"/>
            <a:r>
              <a:rPr lang="en-US" dirty="0" smtClean="0"/>
              <a:t>Medical procedures is simple</a:t>
            </a:r>
          </a:p>
          <a:p>
            <a:pPr lvl="1"/>
            <a:r>
              <a:rPr lang="en-US" dirty="0" smtClean="0"/>
              <a:t>Doctor easy to custom prescription</a:t>
            </a:r>
          </a:p>
          <a:p>
            <a:r>
              <a:rPr lang="en-US" dirty="0" smtClean="0"/>
              <a:t>Disadvantages</a:t>
            </a:r>
          </a:p>
          <a:p>
            <a:pPr lvl="1"/>
            <a:r>
              <a:rPr lang="en-US" dirty="0" smtClean="0"/>
              <a:t>No manage medical record.</a:t>
            </a:r>
            <a:endParaRPr lang="en-US" dirty="0"/>
          </a:p>
          <a:p>
            <a:pPr lvl="1"/>
            <a:r>
              <a:rPr lang="en-US" dirty="0"/>
              <a:t>Does not support input put data and suggest </a:t>
            </a:r>
            <a:r>
              <a:rPr lang="en-US" dirty="0" smtClean="0"/>
              <a:t>doctor</a:t>
            </a:r>
            <a:r>
              <a:rPr lang="en-US" dirty="0"/>
              <a:t>.</a:t>
            </a:r>
            <a:endParaRPr lang="en-US" dirty="0" smtClean="0"/>
          </a:p>
          <a:p>
            <a:pPr lvl="1"/>
            <a:r>
              <a:rPr lang="en-US" dirty="0" smtClean="0"/>
              <a:t>Does not support patient in treating.</a:t>
            </a:r>
          </a:p>
          <a:p>
            <a:pPr lvl="1"/>
            <a:r>
              <a:rPr lang="en-US" dirty="0" smtClean="0"/>
              <a:t>Does not tracking patient’s practice data.</a:t>
            </a:r>
            <a:endParaRPr lang="vi-VN" dirty="0"/>
          </a:p>
        </p:txBody>
      </p:sp>
    </p:spTree>
    <p:extLst>
      <p:ext uri="{BB962C8B-B14F-4D97-AF65-F5344CB8AC3E}">
        <p14:creationId xmlns:p14="http://schemas.microsoft.com/office/powerpoint/2010/main" val="1387832733"/>
      </p:ext>
    </p:extLst>
  </p:cSld>
  <p:clrMapOvr>
    <a:masterClrMapping/>
  </p:clrMapOvr>
  <p:transition spd="slow">
    <p:cu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Wristband</a:t>
            </a:r>
            <a:endParaRPr lang="en" b="1" dirty="0">
              <a:solidFill>
                <a:srgbClr val="00B050"/>
              </a:solidFill>
              <a:latin typeface="+mn-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57624"/>
            <a:ext cx="3810000" cy="2143125"/>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2187" y="3758811"/>
            <a:ext cx="4161333" cy="2340750"/>
          </a:xfrm>
          <a:prstGeom prst="rect">
            <a:avLst/>
          </a:prstGeom>
        </p:spPr>
      </p:pic>
      <p:sp>
        <p:nvSpPr>
          <p:cNvPr id="5" name="TextBox 4"/>
          <p:cNvSpPr txBox="1"/>
          <p:nvPr/>
        </p:nvSpPr>
        <p:spPr>
          <a:xfrm>
            <a:off x="990600" y="3278088"/>
            <a:ext cx="2034531" cy="400110"/>
          </a:xfrm>
          <a:prstGeom prst="rect">
            <a:avLst/>
          </a:prstGeom>
          <a:noFill/>
        </p:spPr>
        <p:txBody>
          <a:bodyPr wrap="none" rtlCol="0">
            <a:spAutoFit/>
          </a:bodyPr>
          <a:lstStyle/>
          <a:p>
            <a:r>
              <a:rPr lang="en-US" sz="2000" dirty="0" smtClean="0"/>
              <a:t>Number Of Step</a:t>
            </a:r>
            <a:endParaRPr lang="vi-VN" sz="2000" dirty="0"/>
          </a:p>
        </p:txBody>
      </p:sp>
      <p:sp>
        <p:nvSpPr>
          <p:cNvPr id="6" name="TextBox 5"/>
          <p:cNvSpPr txBox="1"/>
          <p:nvPr/>
        </p:nvSpPr>
        <p:spPr>
          <a:xfrm>
            <a:off x="6469237" y="3262699"/>
            <a:ext cx="1127232" cy="400110"/>
          </a:xfrm>
          <a:prstGeom prst="rect">
            <a:avLst/>
          </a:prstGeom>
          <a:noFill/>
        </p:spPr>
        <p:txBody>
          <a:bodyPr wrap="none" rtlCol="0">
            <a:spAutoFit/>
          </a:bodyPr>
          <a:lstStyle/>
          <a:p>
            <a:r>
              <a:rPr lang="en-US" sz="2000" dirty="0" smtClean="0"/>
              <a:t>Calories</a:t>
            </a:r>
            <a:endParaRPr lang="vi-VN" sz="2000" dirty="0"/>
          </a:p>
        </p:txBody>
      </p:sp>
      <p:sp>
        <p:nvSpPr>
          <p:cNvPr id="9" name="TextBox 8"/>
          <p:cNvSpPr txBox="1"/>
          <p:nvPr/>
        </p:nvSpPr>
        <p:spPr>
          <a:xfrm>
            <a:off x="2287808" y="1676400"/>
            <a:ext cx="4745210" cy="1323439"/>
          </a:xfrm>
          <a:prstGeom prst="rect">
            <a:avLst/>
          </a:prstGeom>
          <a:noFill/>
        </p:spPr>
        <p:txBody>
          <a:bodyPr wrap="none" rtlCol="0">
            <a:spAutoFit/>
          </a:bodyPr>
          <a:lstStyle/>
          <a:p>
            <a:r>
              <a:rPr lang="en-US" sz="2000" b="1" dirty="0" smtClean="0"/>
              <a:t>Device name</a:t>
            </a:r>
            <a:r>
              <a:rPr lang="en-US" sz="2000" dirty="0" smtClean="0"/>
              <a:t>: Wristband TW64</a:t>
            </a:r>
          </a:p>
          <a:p>
            <a:r>
              <a:rPr lang="en-US" sz="2000" b="1" dirty="0" smtClean="0"/>
              <a:t>Hardware</a:t>
            </a:r>
            <a:r>
              <a:rPr lang="en-US" sz="2000" dirty="0" smtClean="0"/>
              <a:t>: Bluetooth 4.0</a:t>
            </a:r>
          </a:p>
          <a:p>
            <a:r>
              <a:rPr lang="en-US" sz="2000" b="1" dirty="0" smtClean="0"/>
              <a:t>Memory</a:t>
            </a:r>
            <a:r>
              <a:rPr lang="en-US" sz="2000" dirty="0" smtClean="0"/>
              <a:t>: 64KB</a:t>
            </a:r>
          </a:p>
          <a:p>
            <a:r>
              <a:rPr lang="en-US" sz="2000" b="1" dirty="0" smtClean="0"/>
              <a:t>Bluetooth Connection</a:t>
            </a:r>
            <a:r>
              <a:rPr lang="en-US" sz="2000" dirty="0" smtClean="0"/>
              <a:t>: BLE Supported</a:t>
            </a:r>
            <a:endParaRPr lang="vi-VN" sz="2000" dirty="0"/>
          </a:p>
        </p:txBody>
      </p:sp>
    </p:spTree>
    <p:extLst>
      <p:ext uri="{BB962C8B-B14F-4D97-AF65-F5344CB8AC3E}">
        <p14:creationId xmlns:p14="http://schemas.microsoft.com/office/powerpoint/2010/main" val="744558788"/>
      </p:ext>
    </p:extLst>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2" name="Shape 52"/>
          <p:cNvSpPr txBox="1">
            <a:spLocks noGrp="1"/>
          </p:cNvSpPr>
          <p:nvPr>
            <p:ph type="title"/>
          </p:nvPr>
        </p:nvSpPr>
        <p:spPr>
          <a:xfrm>
            <a:off x="0" y="0"/>
            <a:ext cx="9105490" cy="1219200"/>
          </a:xfrm>
          <a:prstGeom prst="rect">
            <a:avLst/>
          </a:prstGeom>
        </p:spPr>
        <p:txBody>
          <a:bodyPr lIns="91425" tIns="91425" rIns="91425" bIns="91425" anchor="b" anchorCtr="0">
            <a:noAutofit/>
          </a:bodyPr>
          <a:lstStyle/>
          <a:p>
            <a:pPr>
              <a:buClr>
                <a:schemeClr val="dk1"/>
              </a:buClr>
              <a:buSzPct val="30555"/>
            </a:pPr>
            <a:r>
              <a:rPr lang="en" b="1" kern="0" dirty="0" smtClean="0">
                <a:solidFill>
                  <a:srgbClr val="00B050"/>
                </a:solidFill>
                <a:cs typeface="Arial"/>
              </a:rPr>
              <a:t>Current Situation</a:t>
            </a:r>
            <a:endParaRPr lang="en" dirty="0"/>
          </a:p>
        </p:txBody>
      </p:sp>
      <p:sp>
        <p:nvSpPr>
          <p:cNvPr id="51" name="Shape 51"/>
          <p:cNvSpPr txBox="1">
            <a:spLocks noGrp="1"/>
          </p:cNvSpPr>
          <p:nvPr>
            <p:ph type="body" idx="1"/>
          </p:nvPr>
        </p:nvSpPr>
        <p:spPr>
          <a:xfrm>
            <a:off x="533401" y="1659000"/>
            <a:ext cx="8153524" cy="4840199"/>
          </a:xfrm>
          <a:prstGeom prst="rect">
            <a:avLst/>
          </a:prstGeom>
        </p:spPr>
        <p:txBody>
          <a:bodyPr lIns="91425" tIns="91425" rIns="91425" bIns="91425" anchor="t" anchorCtr="0">
            <a:noAutofit/>
          </a:bodyPr>
          <a:lstStyle/>
          <a:p>
            <a:pPr marL="685800" indent="-457200"/>
            <a:r>
              <a:rPr lang="en" b="1" dirty="0" smtClean="0"/>
              <a:t>Ho Chi Minh Traditional Medical Hospital</a:t>
            </a:r>
          </a:p>
          <a:p>
            <a:pPr marL="228600" indent="0">
              <a:buNone/>
            </a:pPr>
            <a:r>
              <a:rPr lang="en" dirty="0" smtClean="0"/>
              <a:t>(Bệnh viện Y Học Cổ Truyền thành phố Hồ Chí Minh) </a:t>
            </a:r>
          </a:p>
          <a:p>
            <a:pPr marL="685800" indent="-457200"/>
            <a:r>
              <a:rPr lang="en" b="1" dirty="0" smtClean="0"/>
              <a:t>Ho Chi Minh Nutrition Center</a:t>
            </a:r>
          </a:p>
          <a:p>
            <a:pPr marL="228600" indent="0">
              <a:buNone/>
            </a:pPr>
            <a:r>
              <a:rPr lang="en" dirty="0" smtClean="0"/>
              <a:t>(Trung tâm dinh dưỡng thành phố Hồ Chí Minh)</a:t>
            </a:r>
            <a:endParaRPr lang="en" dirty="0"/>
          </a:p>
        </p:txBody>
      </p:sp>
      <p:sp>
        <p:nvSpPr>
          <p:cNvPr id="53" name="Shape 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4</a:t>
            </a:fld>
            <a:endParaRPr lang="en"/>
          </a:p>
        </p:txBody>
      </p:sp>
    </p:spTree>
    <p:extLst>
      <p:ext uri="{BB962C8B-B14F-4D97-AF65-F5344CB8AC3E}">
        <p14:creationId xmlns:p14="http://schemas.microsoft.com/office/powerpoint/2010/main" val="1238160584"/>
      </p:ext>
    </p:extLst>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Wristband</a:t>
            </a:r>
            <a:endParaRPr lang="en" b="1" dirty="0">
              <a:solidFill>
                <a:srgbClr val="00B050"/>
              </a:solidFill>
              <a:latin typeface="+mn-lt"/>
            </a:endParaRPr>
          </a:p>
        </p:txBody>
      </p:sp>
      <p:sp>
        <p:nvSpPr>
          <p:cNvPr id="10" name="Text Placeholder 2"/>
          <p:cNvSpPr>
            <a:spLocks noGrp="1"/>
          </p:cNvSpPr>
          <p:nvPr>
            <p:ph type="body" idx="1"/>
          </p:nvPr>
        </p:nvSpPr>
        <p:spPr>
          <a:xfrm>
            <a:off x="457200" y="1600200"/>
            <a:ext cx="8229600" cy="4967700"/>
          </a:xfrm>
        </p:spPr>
        <p:txBody>
          <a:bodyPr/>
          <a:lstStyle/>
          <a:p>
            <a:r>
              <a:rPr lang="en-US" dirty="0" smtClean="0"/>
              <a:t>Advantages</a:t>
            </a:r>
          </a:p>
          <a:p>
            <a:pPr lvl="1"/>
            <a:r>
              <a:rPr lang="en-US" dirty="0" smtClean="0"/>
              <a:t>Low price</a:t>
            </a:r>
          </a:p>
          <a:p>
            <a:pPr lvl="1"/>
            <a:r>
              <a:rPr lang="en-US" dirty="0" smtClean="0"/>
              <a:t>Have sufficient information to track the patient’s practice data.</a:t>
            </a:r>
          </a:p>
          <a:p>
            <a:r>
              <a:rPr lang="en-US" dirty="0" smtClean="0"/>
              <a:t>Disadvantages</a:t>
            </a:r>
          </a:p>
          <a:p>
            <a:pPr lvl="1"/>
            <a:r>
              <a:rPr lang="en-US" dirty="0" smtClean="0"/>
              <a:t>Only show practice data.</a:t>
            </a:r>
          </a:p>
          <a:p>
            <a:pPr lvl="1"/>
            <a:r>
              <a:rPr lang="en-US" dirty="0" smtClean="0"/>
              <a:t>Some wristband’s data being wrong.</a:t>
            </a:r>
            <a:endParaRPr lang="vi-VN" dirty="0"/>
          </a:p>
        </p:txBody>
      </p:sp>
    </p:spTree>
    <p:extLst>
      <p:ext uri="{BB962C8B-B14F-4D97-AF65-F5344CB8AC3E}">
        <p14:creationId xmlns:p14="http://schemas.microsoft.com/office/powerpoint/2010/main" val="3174618408"/>
      </p:ext>
    </p:extLst>
  </p:cSld>
  <p:clrMapOvr>
    <a:masterClrMapping/>
  </p:clrMapOvr>
  <p:transition spd="slow">
    <p:cu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41</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spTree>
    <p:extLst>
      <p:ext uri="{BB962C8B-B14F-4D97-AF65-F5344CB8AC3E}">
        <p14:creationId xmlns:p14="http://schemas.microsoft.com/office/powerpoint/2010/main" val="4202910695"/>
      </p:ext>
    </p:extLst>
  </p:cSld>
  <p:clrMapOvr>
    <a:masterClrMapping/>
  </p:clrMapOvr>
  <p:transition spd="slow">
    <p:cu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1026" name="Picture 2" descr="https://documents.lucidchart.com/documents/11c01d4a-cd2d-402a-8289-4138dbed1e48/pages/0_0?a=492&amp;x=50&amp;y=65&amp;w=1100&amp;h=770&amp;store=1&amp;accept=image%2F*&amp;auth=LCA%2014bc0daea01f2cecd4cfa740131db403e32733d3-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503513"/>
      </p:ext>
    </p:extLst>
  </p:cSld>
  <p:clrMapOvr>
    <a:masterClrMapping/>
  </p:clrMapOvr>
  <p:transition spd="slow">
    <p:cu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8194" name="Picture 2" descr="https://documents.lucidchart.com/documents/11c01d4a-cd2d-402a-8289-4138dbed1e48/pages/0_0?a=494&amp;x=50&amp;y=65&amp;w=1100&amp;h=770&amp;store=1&amp;accept=image%2F*&amp;auth=LCA%209cd023261d0c69e2f8b56c09653c7be6a672bec5-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426469"/>
      </p:ext>
    </p:extLst>
  </p:cSld>
  <p:clrMapOvr>
    <a:masterClrMapping/>
  </p:clrMapOvr>
  <p:transition spd="slow">
    <p:cu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7172" name="Picture 4" descr="https://documents.lucidchart.com/documents/11c01d4a-cd2d-402a-8289-4138dbed1e48/pages/0_0?a=496&amp;x=50&amp;y=65&amp;w=1100&amp;h=770&amp;store=1&amp;accept=image%2F*&amp;auth=LCA%2034f6f1d7a81046173d4c91dfce53bbfc46e8c099-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4599630"/>
      </p:ext>
    </p:extLst>
  </p:cSld>
  <p:clrMapOvr>
    <a:masterClrMapping/>
  </p:clrMapOvr>
  <p:transition spd="slow">
    <p:cu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6146" name="Picture 2" descr="https://documents.lucidchart.com/documents/11c01d4a-cd2d-402a-8289-4138dbed1e48/pages/0_0?a=498&amp;x=50&amp;y=65&amp;w=1100&amp;h=770&amp;store=1&amp;accept=image%2F*&amp;auth=LCA%207a3a3995569d07021febee49b860f517b8e8fa74-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262449"/>
      </p:ext>
    </p:extLst>
  </p:cSld>
  <p:clrMapOvr>
    <a:masterClrMapping/>
  </p:clrMapOvr>
  <p:transition spd="slow">
    <p:cu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5122" name="Picture 2" descr="https://documents.lucidchart.com/documents/11c01d4a-cd2d-402a-8289-4138dbed1e48/pages/0_0?a=500&amp;x=50&amp;y=65&amp;w=1100&amp;h=770&amp;store=1&amp;accept=image%2F*&amp;auth=LCA%20bdbb5231b3cb354e746e6b07993a25a3ce6c3bcc-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701466"/>
      </p:ext>
    </p:extLst>
  </p:cSld>
  <p:clrMapOvr>
    <a:masterClrMapping/>
  </p:clrMapOvr>
  <p:transition spd="slow">
    <p:cu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4098" name="Picture 2" descr="https://documents.lucidchart.com/documents/11c01d4a-cd2d-402a-8289-4138dbed1e48/pages/0_0?a=503&amp;x=50&amp;y=65&amp;w=1100&amp;h=770&amp;store=1&amp;accept=image%2F*&amp;auth=LCA%20b32caa22c30bb1f8dcff96c575a3caa540d33e01-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210862"/>
      </p:ext>
    </p:extLst>
  </p:cSld>
  <p:clrMapOvr>
    <a:masterClrMapping/>
  </p:clrMapOvr>
  <p:transition spd="slow">
    <p:cu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3074" name="Picture 2" descr="https://documents.lucidchart.com/documents/11c01d4a-cd2d-402a-8289-4138dbed1e48/pages/0_0?a=506&amp;x=50&amp;y=65&amp;w=1100&amp;h=770&amp;store=1&amp;accept=image%2F*&amp;auth=LCA%20550715de2e0ffc7576d0150fcda86c38d602396e-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283595"/>
      </p:ext>
    </p:extLst>
  </p:cSld>
  <p:clrMapOvr>
    <a:masterClrMapping/>
  </p:clrMapOvr>
  <p:transition spd="slow">
    <p:cu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2050" name="Picture 2" descr="https://documents.lucidchart.com/documents/11c01d4a-cd2d-402a-8289-4138dbed1e48/pages/0_0?a=508&amp;x=50&amp;y=65&amp;w=1100&amp;h=770&amp;store=1&amp;accept=image%2F*&amp;auth=LCA%208db07ffbd914570f19b162938946e4deb4a5bf10-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621650"/>
      </p:ext>
    </p:extLst>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1026" name="Picture 2" descr="https://documents.lucidchart.com/documents/da8ed6fb-f8f6-47be-bab8-d6c441cf30e2/pages/0_0?a=613&amp;x=5&amp;y=75&amp;w=1210&amp;h=550&amp;store=1&amp;accept=image%2F*&amp;auth=LCA%207653f034f05ab9918b9fbf07c97ca4b508d7e03d-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645837"/>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https://documents.lucidchart.com/documents/da8ed6fb-f8f6-47be-bab8-d6c441cf30e2/pages/0_0?a=1103&amp;x=272&amp;y=94&amp;w=176&amp;h=132&amp;store=1&amp;accept=image%2F*&amp;auth=LCA%20b0dd4d3f0d738d6bd2608af99d5f88de75b84639-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7424" y="1787161"/>
            <a:ext cx="1309669" cy="982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49433"/>
      </p:ext>
    </p:extLst>
  </p:cSld>
  <p:clrMapOvr>
    <a:masterClrMapping/>
  </p:clrMapOvr>
  <p:transition spd="slow">
    <p:cu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2" name="Title 1"/>
          <p:cNvSpPr>
            <a:spLocks noGrp="1"/>
          </p:cNvSpPr>
          <p:nvPr>
            <p:ph type="title"/>
          </p:nvPr>
        </p:nvSpPr>
        <p:spPr>
          <a:xfrm>
            <a:off x="1295400" y="0"/>
            <a:ext cx="8229600" cy="1143000"/>
          </a:xfrm>
        </p:spPr>
        <p:txBody>
          <a:bodyPr/>
          <a:lstStyle/>
          <a:p>
            <a:r>
              <a:rPr lang="en-US" b="1" dirty="0" smtClean="0">
                <a:solidFill>
                  <a:srgbClr val="00B050"/>
                </a:solidFill>
              </a:rPr>
              <a:t>Advantages</a:t>
            </a:r>
            <a:endParaRPr lang="vi-VN" b="1" dirty="0">
              <a:solidFill>
                <a:srgbClr val="00B050"/>
              </a:solidFill>
            </a:endParaRPr>
          </a:p>
        </p:txBody>
      </p:sp>
    </p:spTree>
    <p:extLst>
      <p:ext uri="{BB962C8B-B14F-4D97-AF65-F5344CB8AC3E}">
        <p14:creationId xmlns:p14="http://schemas.microsoft.com/office/powerpoint/2010/main" val="109253996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3" name="Content Placeholder 2"/>
          <p:cNvSpPr>
            <a:spLocks noGrp="1"/>
          </p:cNvSpPr>
          <p:nvPr>
            <p:ph idx="1"/>
          </p:nvPr>
        </p:nvSpPr>
        <p:spPr>
          <a:xfrm>
            <a:off x="457200" y="1600201"/>
            <a:ext cx="8229600" cy="685800"/>
          </a:xfrm>
        </p:spPr>
        <p:txBody>
          <a:bodyPr/>
          <a:lstStyle/>
          <a:p>
            <a:r>
              <a:rPr lang="en-US" dirty="0" smtClean="0"/>
              <a:t>Manage medical record</a:t>
            </a:r>
            <a:endParaRPr lang="vi-V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5200" y="2362200"/>
            <a:ext cx="914400" cy="9144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8549" y="3730388"/>
            <a:ext cx="2438400" cy="2438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800" y="3753286"/>
            <a:ext cx="2438095" cy="2438095"/>
          </a:xfrm>
          <a:prstGeom prst="rect">
            <a:avLst/>
          </a:prstGeom>
        </p:spPr>
      </p:pic>
      <p:cxnSp>
        <p:nvCxnSpPr>
          <p:cNvPr id="8" name="Straight Arrow Connector 7"/>
          <p:cNvCxnSpPr>
            <a:stCxn id="6" idx="3"/>
            <a:endCxn id="5" idx="1"/>
          </p:cNvCxnSpPr>
          <p:nvPr/>
        </p:nvCxnSpPr>
        <p:spPr>
          <a:xfrm flipV="1">
            <a:off x="3123895" y="4949588"/>
            <a:ext cx="2214654" cy="227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295629" y="4534174"/>
            <a:ext cx="1983748" cy="369332"/>
          </a:xfrm>
          <a:prstGeom prst="rect">
            <a:avLst/>
          </a:prstGeom>
          <a:noFill/>
        </p:spPr>
        <p:txBody>
          <a:bodyPr wrap="none" rtlCol="0">
            <a:spAutoFit/>
          </a:bodyPr>
          <a:lstStyle/>
          <a:p>
            <a:r>
              <a:rPr lang="en-US" dirty="0" err="1" smtClean="0"/>
              <a:t>Nguyễn</a:t>
            </a:r>
            <a:r>
              <a:rPr lang="en-US" dirty="0" smtClean="0"/>
              <a:t> </a:t>
            </a:r>
            <a:r>
              <a:rPr lang="en-US" dirty="0" err="1" smtClean="0"/>
              <a:t>Trung</a:t>
            </a:r>
            <a:r>
              <a:rPr lang="en-US" dirty="0" smtClean="0"/>
              <a:t> Nam</a:t>
            </a:r>
            <a:endParaRPr lang="vi-VN" dirty="0"/>
          </a:p>
        </p:txBody>
      </p:sp>
      <p:cxnSp>
        <p:nvCxnSpPr>
          <p:cNvPr id="14" name="Straight Arrow Connector 13"/>
          <p:cNvCxnSpPr/>
          <p:nvPr/>
        </p:nvCxnSpPr>
        <p:spPr>
          <a:xfrm flipV="1">
            <a:off x="7010400" y="3429000"/>
            <a:ext cx="3048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162800" y="3505200"/>
            <a:ext cx="3810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59484" y="2861018"/>
            <a:ext cx="538162" cy="538162"/>
          </a:xfrm>
          <a:prstGeom prst="rect">
            <a:avLst/>
          </a:prstGeom>
        </p:spPr>
      </p:pic>
      <p:pic>
        <p:nvPicPr>
          <p:cNvPr id="1026" name="Picture 2" descr="C:\Program Files (x86)\Microsoft Office\MEDIA\OFFICE14\Bullets\BD21301_.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83308" y="2986087"/>
            <a:ext cx="290513" cy="290513"/>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p:cNvSpPr txBox="1">
            <a:spLocks/>
          </p:cNvSpPr>
          <p:nvPr/>
        </p:nvSpPr>
        <p:spPr>
          <a:xfrm>
            <a:off x="12954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smtClean="0">
                <a:solidFill>
                  <a:srgbClr val="00B050"/>
                </a:solidFill>
              </a:rPr>
              <a:t>Advantages</a:t>
            </a:r>
            <a:endParaRPr lang="vi-VN" b="1" dirty="0">
              <a:solidFill>
                <a:srgbClr val="00B050"/>
              </a:solidFill>
            </a:endParaRPr>
          </a:p>
        </p:txBody>
      </p:sp>
    </p:spTree>
    <p:extLst>
      <p:ext uri="{BB962C8B-B14F-4D97-AF65-F5344CB8AC3E}">
        <p14:creationId xmlns:p14="http://schemas.microsoft.com/office/powerpoint/2010/main" val="374155159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a:xfrm>
            <a:off x="1295400" y="25401"/>
            <a:ext cx="8229600" cy="1143000"/>
          </a:xfrm>
        </p:spPr>
        <p:txBody>
          <a:bodyPr/>
          <a:lstStyle/>
          <a:p>
            <a:r>
              <a:rPr lang="en-US" b="1" dirty="0" smtClean="0">
                <a:solidFill>
                  <a:srgbClr val="00B050"/>
                </a:solidFill>
              </a:rPr>
              <a:t>Advantages</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normAutofit/>
          </a:bodyPr>
          <a:lstStyle/>
          <a:p>
            <a:r>
              <a:rPr lang="en-US" dirty="0" smtClean="0"/>
              <a:t>Suggest regimen to doctor</a:t>
            </a:r>
            <a:endParaRPr lang="vi-VN"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9400" y="2590800"/>
            <a:ext cx="3962400" cy="3962400"/>
          </a:xfrm>
          <a:prstGeom prst="rect">
            <a:avLst/>
          </a:prstGeom>
        </p:spPr>
      </p:pic>
    </p:spTree>
    <p:extLst>
      <p:ext uri="{BB962C8B-B14F-4D97-AF65-F5344CB8AC3E}">
        <p14:creationId xmlns:p14="http://schemas.microsoft.com/office/powerpoint/2010/main" val="205937889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2" name="Title 1"/>
          <p:cNvSpPr>
            <a:spLocks noGrp="1"/>
          </p:cNvSpPr>
          <p:nvPr>
            <p:ph type="title"/>
          </p:nvPr>
        </p:nvSpPr>
        <p:spPr>
          <a:xfrm>
            <a:off x="1295400" y="1"/>
            <a:ext cx="8229600" cy="1143000"/>
          </a:xfrm>
        </p:spPr>
        <p:txBody>
          <a:bodyPr/>
          <a:lstStyle/>
          <a:p>
            <a:r>
              <a:rPr lang="en-US" b="1" dirty="0" smtClean="0">
                <a:solidFill>
                  <a:srgbClr val="00B050"/>
                </a:solidFill>
              </a:rPr>
              <a:t>Advantages</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normAutofit fontScale="92500" lnSpcReduction="20000"/>
          </a:bodyPr>
          <a:lstStyle/>
          <a:p>
            <a:r>
              <a:rPr lang="en-US" dirty="0" smtClean="0"/>
              <a:t>Support doctor make food ingredient, prescription.</a:t>
            </a:r>
            <a:endParaRPr lang="vi-V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9400" y="2590800"/>
            <a:ext cx="3962400" cy="3962400"/>
          </a:xfrm>
          <a:prstGeom prst="rect">
            <a:avLst/>
          </a:prstGeom>
        </p:spPr>
      </p:pic>
    </p:spTree>
    <p:extLst>
      <p:ext uri="{BB962C8B-B14F-4D97-AF65-F5344CB8AC3E}">
        <p14:creationId xmlns:p14="http://schemas.microsoft.com/office/powerpoint/2010/main" val="221348629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a:xfrm>
            <a:off x="1447800" y="1"/>
            <a:ext cx="8229600" cy="1143000"/>
          </a:xfrm>
        </p:spPr>
        <p:txBody>
          <a:bodyPr/>
          <a:lstStyle/>
          <a:p>
            <a:r>
              <a:rPr lang="en-US" b="1" dirty="0" smtClean="0">
                <a:solidFill>
                  <a:srgbClr val="00B050"/>
                </a:solidFill>
              </a:rPr>
              <a:t>Advantages</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lstStyle/>
          <a:p>
            <a:r>
              <a:rPr lang="en-US" dirty="0" smtClean="0"/>
              <a:t>Tracking patient’s practice data</a:t>
            </a:r>
            <a:endParaRPr lang="vi-VN"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9234" y="2785972"/>
            <a:ext cx="2905531" cy="1286055"/>
          </a:xfrm>
          <a:prstGeom prst="rect">
            <a:avLst/>
          </a:prstGeom>
        </p:spPr>
      </p:pic>
    </p:spTree>
    <p:extLst>
      <p:ext uri="{BB962C8B-B14F-4D97-AF65-F5344CB8AC3E}">
        <p14:creationId xmlns:p14="http://schemas.microsoft.com/office/powerpoint/2010/main" val="416577832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Tree>
    <p:extLst>
      <p:ext uri="{BB962C8B-B14F-4D97-AF65-F5344CB8AC3E}">
        <p14:creationId xmlns:p14="http://schemas.microsoft.com/office/powerpoint/2010/main" val="7960948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smtClean="0"/>
              <a:t>Register examination</a:t>
            </a:r>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2312" y="2557462"/>
            <a:ext cx="2619375" cy="1743075"/>
          </a:xfrm>
          <a:prstGeom prst="rect">
            <a:avLst/>
          </a:prstGeom>
        </p:spPr>
      </p:pic>
    </p:spTree>
    <p:extLst>
      <p:ext uri="{BB962C8B-B14F-4D97-AF65-F5344CB8AC3E}">
        <p14:creationId xmlns:p14="http://schemas.microsoft.com/office/powerpoint/2010/main" val="239007727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Make food </a:t>
            </a:r>
            <a:r>
              <a:rPr lang="en-US" dirty="0" smtClean="0"/>
              <a:t>ingredient</a:t>
            </a:r>
            <a:endParaRPr lang="en-US" dirty="0"/>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2286000"/>
            <a:ext cx="4572000" cy="3213100"/>
          </a:xfrm>
          <a:prstGeom prst="rect">
            <a:avLst/>
          </a:prstGeom>
        </p:spPr>
      </p:pic>
    </p:spTree>
    <p:extLst>
      <p:ext uri="{BB962C8B-B14F-4D97-AF65-F5344CB8AC3E}">
        <p14:creationId xmlns:p14="http://schemas.microsoft.com/office/powerpoint/2010/main" val="43569005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Suggest treatment</a:t>
            </a:r>
          </a:p>
          <a:p>
            <a:endParaRPr lang="en-US" dirty="0" smtClean="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79077" y="2057400"/>
            <a:ext cx="2993180" cy="3200400"/>
          </a:xfrm>
          <a:prstGeom prst="rect">
            <a:avLst/>
          </a:prstGeom>
        </p:spPr>
      </p:pic>
    </p:spTree>
    <p:extLst>
      <p:ext uri="{BB962C8B-B14F-4D97-AF65-F5344CB8AC3E}">
        <p14:creationId xmlns:p14="http://schemas.microsoft.com/office/powerpoint/2010/main" val="386570301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0"/>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Make prescription</a:t>
            </a:r>
          </a:p>
          <a:p>
            <a:endParaRPr lang="en-US" dirty="0" smtClean="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0" y="2362200"/>
            <a:ext cx="2895600" cy="3860800"/>
          </a:xfrm>
          <a:prstGeom prst="rect">
            <a:avLst/>
          </a:prstGeom>
        </p:spPr>
      </p:pic>
    </p:spTree>
    <p:extLst>
      <p:ext uri="{BB962C8B-B14F-4D97-AF65-F5344CB8AC3E}">
        <p14:creationId xmlns:p14="http://schemas.microsoft.com/office/powerpoint/2010/main" val="8001425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2050" name="Picture 2" descr="https://documents.lucidchart.com/documents/da8ed6fb-f8f6-47be-bab8-d6c441cf30e2/pages/0_0?a=615&amp;x=5&amp;y=75&amp;w=1210&amp;h=550&amp;store=1&amp;accept=image%2F*&amp;auth=LCA%204f43b98ab27de9e4420b9a33206995edb43a4f33-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644208"/>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449248" y="4360848"/>
            <a:ext cx="2946400" cy="2047904"/>
          </a:xfrm>
          <a:prstGeom prst="rect">
            <a:avLst/>
          </a:prstGeom>
        </p:spPr>
      </p:pic>
    </p:spTree>
    <p:extLst>
      <p:ext uri="{BB962C8B-B14F-4D97-AF65-F5344CB8AC3E}">
        <p14:creationId xmlns:p14="http://schemas.microsoft.com/office/powerpoint/2010/main" val="2803433644"/>
      </p:ext>
    </p:extLst>
  </p:cSld>
  <p:clrMapOvr>
    <a:masterClrMapping/>
  </p:clrMapOvr>
  <p:transition spd="slow">
    <p:cu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lstStyle/>
          <a:p>
            <a:r>
              <a:rPr lang="en-US" dirty="0"/>
              <a:t>Remind patient in treating</a:t>
            </a:r>
          </a:p>
          <a:p>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6600" y="3886200"/>
            <a:ext cx="2162908" cy="2162908"/>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47227" y="2913166"/>
            <a:ext cx="1517650" cy="8112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7973" y="2631738"/>
            <a:ext cx="1092628" cy="1092628"/>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38800" y="2773698"/>
            <a:ext cx="1267557" cy="950668"/>
          </a:xfrm>
          <a:prstGeom prst="rect">
            <a:avLst/>
          </a:prstGeom>
        </p:spPr>
      </p:pic>
    </p:spTree>
    <p:extLst>
      <p:ext uri="{BB962C8B-B14F-4D97-AF65-F5344CB8AC3E}">
        <p14:creationId xmlns:p14="http://schemas.microsoft.com/office/powerpoint/2010/main" val="334547002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Get patient’s practice data</a:t>
            </a:r>
          </a:p>
          <a:p>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9234" y="2785972"/>
            <a:ext cx="2905531" cy="1286055"/>
          </a:xfrm>
          <a:prstGeom prst="rect">
            <a:avLst/>
          </a:prstGeom>
        </p:spPr>
      </p:pic>
    </p:spTree>
    <p:extLst>
      <p:ext uri="{BB962C8B-B14F-4D97-AF65-F5344CB8AC3E}">
        <p14:creationId xmlns:p14="http://schemas.microsoft.com/office/powerpoint/2010/main" val="134955044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Tree>
    <p:extLst>
      <p:ext uri="{BB962C8B-B14F-4D97-AF65-F5344CB8AC3E}">
        <p14:creationId xmlns:p14="http://schemas.microsoft.com/office/powerpoint/2010/main" val="294345431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
        <p:nvSpPr>
          <p:cNvPr id="3" name="Content Placeholder 2"/>
          <p:cNvSpPr>
            <a:spLocks noGrp="1"/>
          </p:cNvSpPr>
          <p:nvPr>
            <p:ph idx="1"/>
          </p:nvPr>
        </p:nvSpPr>
        <p:spPr>
          <a:xfrm>
            <a:off x="457200" y="1600200"/>
            <a:ext cx="8229600" cy="2590800"/>
          </a:xfrm>
        </p:spPr>
        <p:txBody>
          <a:bodyPr>
            <a:normAutofit/>
          </a:bodyPr>
          <a:lstStyle/>
          <a:p>
            <a:r>
              <a:rPr lang="en-US" dirty="0" smtClean="0"/>
              <a:t>Standard regimen has been provided by Dr. Nguyen Van </a:t>
            </a:r>
            <a:r>
              <a:rPr lang="en-US" dirty="0" err="1" smtClean="0"/>
              <a:t>Phuc</a:t>
            </a:r>
            <a:endParaRPr lang="en-US" dirty="0" smtClean="0"/>
          </a:p>
          <a:p>
            <a:endParaRPr lang="vi-V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85159" y="3467371"/>
            <a:ext cx="3500475" cy="262535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2804483" y="3467372"/>
            <a:ext cx="3500476" cy="262535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5880100" y="3418787"/>
            <a:ext cx="3556000" cy="2667000"/>
          </a:xfrm>
          <a:prstGeom prst="rect">
            <a:avLst/>
          </a:prstGeom>
        </p:spPr>
      </p:pic>
    </p:spTree>
    <p:extLst>
      <p:ext uri="{BB962C8B-B14F-4D97-AF65-F5344CB8AC3E}">
        <p14:creationId xmlns:p14="http://schemas.microsoft.com/office/powerpoint/2010/main" val="178739019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
        <p:nvSpPr>
          <p:cNvPr id="3" name="Content Placeholder 2"/>
          <p:cNvSpPr>
            <a:spLocks noGrp="1"/>
          </p:cNvSpPr>
          <p:nvPr>
            <p:ph idx="1"/>
          </p:nvPr>
        </p:nvSpPr>
        <p:spPr>
          <a:xfrm>
            <a:off x="457200" y="1600201"/>
            <a:ext cx="8229600" cy="685800"/>
          </a:xfrm>
        </p:spPr>
        <p:txBody>
          <a:bodyPr/>
          <a:lstStyle/>
          <a:p>
            <a:r>
              <a:rPr lang="en-US" dirty="0" smtClean="0"/>
              <a:t>Treating with patient 20 – 60 ages.</a:t>
            </a:r>
          </a:p>
          <a:p>
            <a:endParaRPr lang="vi-VN"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0" y="2743199"/>
            <a:ext cx="2142857" cy="2142857"/>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5800" y="2743199"/>
            <a:ext cx="2143125" cy="2143125"/>
          </a:xfrm>
          <a:prstGeom prst="rect">
            <a:avLst/>
          </a:prstGeom>
        </p:spPr>
      </p:pic>
    </p:spTree>
    <p:extLst>
      <p:ext uri="{BB962C8B-B14F-4D97-AF65-F5344CB8AC3E}">
        <p14:creationId xmlns:p14="http://schemas.microsoft.com/office/powerpoint/2010/main" val="411586469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
        <p:nvSpPr>
          <p:cNvPr id="3" name="Content Placeholder 2"/>
          <p:cNvSpPr>
            <a:spLocks noGrp="1"/>
          </p:cNvSpPr>
          <p:nvPr>
            <p:ph idx="1"/>
          </p:nvPr>
        </p:nvSpPr>
        <p:spPr>
          <a:xfrm>
            <a:off x="457200" y="1600201"/>
            <a:ext cx="8229600" cy="1143000"/>
          </a:xfrm>
        </p:spPr>
        <p:txBody>
          <a:bodyPr/>
          <a:lstStyle/>
          <a:p>
            <a:r>
              <a:rPr lang="en-US" dirty="0"/>
              <a:t>System doesn’t support patient make appointment with doctor.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504" y="3421038"/>
            <a:ext cx="2438095" cy="243809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5400" y="3382785"/>
            <a:ext cx="1819275" cy="2514600"/>
          </a:xfrm>
          <a:prstGeom prst="rect">
            <a:avLst/>
          </a:prstGeom>
        </p:spPr>
      </p:pic>
      <p:cxnSp>
        <p:nvCxnSpPr>
          <p:cNvPr id="7" name="Straight Arrow Connector 6"/>
          <p:cNvCxnSpPr>
            <a:stCxn id="4" idx="3"/>
            <a:endCxn id="5" idx="1"/>
          </p:cNvCxnSpPr>
          <p:nvPr/>
        </p:nvCxnSpPr>
        <p:spPr>
          <a:xfrm flipV="1">
            <a:off x="3366599" y="4640085"/>
            <a:ext cx="1738801" cy="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9" name="TextBox 8"/>
          <p:cNvSpPr txBox="1"/>
          <p:nvPr/>
        </p:nvSpPr>
        <p:spPr>
          <a:xfrm>
            <a:off x="3366599" y="3962400"/>
            <a:ext cx="1552797" cy="369332"/>
          </a:xfrm>
          <a:prstGeom prst="rect">
            <a:avLst/>
          </a:prstGeom>
          <a:noFill/>
        </p:spPr>
        <p:txBody>
          <a:bodyPr wrap="none" rtlCol="0">
            <a:spAutoFit/>
          </a:bodyPr>
          <a:lstStyle/>
          <a:p>
            <a:r>
              <a:rPr lang="en-US" dirty="0" smtClean="0"/>
              <a:t>Setup meeting</a:t>
            </a:r>
            <a:endParaRPr lang="vi-VN" dirty="0"/>
          </a:p>
        </p:txBody>
      </p:sp>
      <p:cxnSp>
        <p:nvCxnSpPr>
          <p:cNvPr id="10" name="Straight Connector 9"/>
          <p:cNvCxnSpPr/>
          <p:nvPr/>
        </p:nvCxnSpPr>
        <p:spPr>
          <a:xfrm>
            <a:off x="3657600" y="3962400"/>
            <a:ext cx="762000" cy="533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flipV="1">
            <a:off x="3657600" y="3962400"/>
            <a:ext cx="762000" cy="53340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67446849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66</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35466291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smtClean="0"/>
              <a:t> goes to hospital for registering medical examination.</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67</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0" y="3343110"/>
            <a:ext cx="2590800" cy="2590800"/>
          </a:xfrm>
          <a:prstGeom prst="rect">
            <a:avLst/>
          </a:prstGeom>
        </p:spPr>
      </p:pic>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627452" y="5786489"/>
            <a:ext cx="1800493" cy="584775"/>
          </a:xfrm>
          <a:prstGeom prst="rect">
            <a:avLst/>
          </a:prstGeom>
          <a:noFill/>
        </p:spPr>
        <p:txBody>
          <a:bodyPr wrap="none" rtlCol="0">
            <a:spAutoFit/>
          </a:bodyPr>
          <a:lstStyle/>
          <a:p>
            <a:r>
              <a:rPr lang="en-US" sz="3200" b="1" dirty="0" smtClean="0"/>
              <a:t>Hospital</a:t>
            </a:r>
            <a:endParaRPr lang="en-US" sz="3200" b="1" dirty="0"/>
          </a:p>
        </p:txBody>
      </p:sp>
    </p:spTree>
    <p:extLst>
      <p:ext uri="{BB962C8B-B14F-4D97-AF65-F5344CB8AC3E}">
        <p14:creationId xmlns:p14="http://schemas.microsoft.com/office/powerpoint/2010/main" val="391220176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smtClean="0"/>
              <a:t> meet doctor.</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68</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762000" y="571831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581400"/>
            <a:ext cx="2018354" cy="2358991"/>
          </a:xfrm>
          <a:prstGeom prst="rect">
            <a:avLst/>
          </a:prstGeom>
        </p:spPr>
      </p:pic>
      <p:sp>
        <p:nvSpPr>
          <p:cNvPr id="12" name="TextBox 11"/>
          <p:cNvSpPr txBox="1"/>
          <p:nvPr/>
        </p:nvSpPr>
        <p:spPr>
          <a:xfrm>
            <a:off x="6180367" y="5835704"/>
            <a:ext cx="1505540" cy="584775"/>
          </a:xfrm>
          <a:prstGeom prst="rect">
            <a:avLst/>
          </a:prstGeom>
          <a:noFill/>
        </p:spPr>
        <p:txBody>
          <a:bodyPr wrap="none" rtlCol="0">
            <a:spAutoFit/>
          </a:bodyPr>
          <a:lstStyle/>
          <a:p>
            <a:r>
              <a:rPr lang="en-US" sz="3200" b="1" dirty="0" smtClean="0"/>
              <a:t>Doctor</a:t>
            </a:r>
            <a:endParaRPr lang="en-US" sz="3200" b="1" dirty="0"/>
          </a:p>
        </p:txBody>
      </p:sp>
    </p:spTree>
    <p:extLst>
      <p:ext uri="{BB962C8B-B14F-4D97-AF65-F5344CB8AC3E}">
        <p14:creationId xmlns:p14="http://schemas.microsoft.com/office/powerpoint/2010/main" val="320653065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a:t> </a:t>
            </a:r>
            <a:r>
              <a:rPr lang="en-US" dirty="0" smtClean="0"/>
              <a:t>do treating at home with mobile application.</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69</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Shape 161"/>
          <p:cNvGrpSpPr/>
          <p:nvPr/>
        </p:nvGrpSpPr>
        <p:grpSpPr>
          <a:xfrm>
            <a:off x="5229254" y="3364386"/>
            <a:ext cx="2835420" cy="2943542"/>
            <a:chOff x="2841325" y="2799900"/>
            <a:chExt cx="1788155" cy="1639500"/>
          </a:xfrm>
        </p:grpSpPr>
        <p:pic>
          <p:nvPicPr>
            <p:cNvPr id="13" name="Shape 162"/>
            <p:cNvPicPr preferRelativeResize="0"/>
            <p:nvPr/>
          </p:nvPicPr>
          <p:blipFill>
            <a:blip r:embed="rId5">
              <a:alphaModFix/>
            </a:blip>
            <a:stretch>
              <a:fillRect/>
            </a:stretch>
          </p:blipFill>
          <p:spPr>
            <a:xfrm>
              <a:off x="2841325" y="2799900"/>
              <a:ext cx="1788155" cy="1219199"/>
            </a:xfrm>
            <a:prstGeom prst="rect">
              <a:avLst/>
            </a:prstGeom>
            <a:noFill/>
            <a:ln>
              <a:noFill/>
            </a:ln>
          </p:spPr>
        </p:pic>
        <p:sp>
          <p:nvSpPr>
            <p:cNvPr id="15" name="Shape 163"/>
            <p:cNvSpPr txBox="1"/>
            <p:nvPr/>
          </p:nvSpPr>
          <p:spPr>
            <a:xfrm>
              <a:off x="2841400" y="4019100"/>
              <a:ext cx="1788000" cy="420300"/>
            </a:xfrm>
            <a:prstGeom prst="rect">
              <a:avLst/>
            </a:prstGeom>
            <a:noFill/>
            <a:ln>
              <a:noFill/>
            </a:ln>
          </p:spPr>
          <p:txBody>
            <a:bodyPr lIns="91425" tIns="91425" rIns="91425" bIns="91425" anchor="t" anchorCtr="0">
              <a:noAutofit/>
            </a:bodyPr>
            <a:lstStyle/>
            <a:p>
              <a:pPr lvl="0" algn="ctr" rtl="0">
                <a:spcBef>
                  <a:spcPts val="0"/>
                </a:spcBef>
                <a:buNone/>
              </a:pPr>
              <a:r>
                <a:rPr lang="en" sz="1000" dirty="0" smtClean="0"/>
                <a:t>Patient </a:t>
              </a:r>
              <a:r>
                <a:rPr lang="en" sz="1000" dirty="0"/>
                <a:t>Application</a:t>
              </a:r>
            </a:p>
          </p:txBody>
        </p:sp>
      </p:grpSp>
    </p:spTree>
    <p:extLst>
      <p:ext uri="{BB962C8B-B14F-4D97-AF65-F5344CB8AC3E}">
        <p14:creationId xmlns:p14="http://schemas.microsoft.com/office/powerpoint/2010/main" val="7842394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3074" name="Picture 2" descr="https://documents.lucidchart.com/documents/da8ed6fb-f8f6-47be-bab8-d6c441cf30e2/pages/0_0?a=617&amp;x=5&amp;y=75&amp;w=1210&amp;h=550&amp;store=1&amp;accept=image%2F*&amp;auth=LCA%207de91ec4c8a4f44b9c57ff340ab8563e4aa47b4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4208"/>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61261"/>
      </p:ext>
    </p:extLst>
  </p:cSld>
  <p:clrMapOvr>
    <a:masterClrMapping/>
  </p:clrMapOvr>
  <p:transition spd="slow">
    <p:cut/>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smtClean="0"/>
              <a:t> goes to hospital for registering medical examination at next appointment.</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70</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762000" y="5718313"/>
            <a:ext cx="981359" cy="584775"/>
          </a:xfrm>
          <a:prstGeom prst="rect">
            <a:avLst/>
          </a:prstGeom>
          <a:noFill/>
        </p:spPr>
        <p:txBody>
          <a:bodyPr wrap="none" rtlCol="0">
            <a:spAutoFit/>
          </a:bodyPr>
          <a:lstStyle/>
          <a:p>
            <a:r>
              <a:rPr lang="en-US" sz="3200" b="1" dirty="0" err="1" smtClean="0"/>
              <a:t>Quy</a:t>
            </a:r>
            <a:endParaRPr lang="en-US" sz="3200" b="1"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0" y="3343110"/>
            <a:ext cx="2590800" cy="2590800"/>
          </a:xfrm>
          <a:prstGeom prst="rect">
            <a:avLst/>
          </a:prstGeom>
        </p:spPr>
      </p:pic>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627452" y="5786489"/>
            <a:ext cx="1800493" cy="584775"/>
          </a:xfrm>
          <a:prstGeom prst="rect">
            <a:avLst/>
          </a:prstGeom>
          <a:noFill/>
        </p:spPr>
        <p:txBody>
          <a:bodyPr wrap="none" rtlCol="0">
            <a:spAutoFit/>
          </a:bodyPr>
          <a:lstStyle/>
          <a:p>
            <a:r>
              <a:rPr lang="en-US" sz="3200" b="1" dirty="0" smtClean="0"/>
              <a:t>Hospital</a:t>
            </a:r>
            <a:endParaRPr lang="en-US" sz="3200" b="1" dirty="0"/>
          </a:p>
        </p:txBody>
      </p:sp>
    </p:spTree>
    <p:extLst>
      <p:ext uri="{BB962C8B-B14F-4D97-AF65-F5344CB8AC3E}">
        <p14:creationId xmlns:p14="http://schemas.microsoft.com/office/powerpoint/2010/main" val="381180128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Medical Record</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71</a:t>
            </a:fld>
            <a:endParaRPr lang="en"/>
          </a:p>
        </p:txBody>
      </p:sp>
    </p:spTree>
    <p:extLst>
      <p:ext uri="{BB962C8B-B14F-4D97-AF65-F5344CB8AC3E}">
        <p14:creationId xmlns:p14="http://schemas.microsoft.com/office/powerpoint/2010/main" val="1144298567"/>
      </p:ext>
    </p:extLst>
  </p:cSld>
  <p:clrMapOvr>
    <a:masterClrMapping/>
  </p:clrMapOvr>
  <p:transition spd="slow">
    <p:cut/>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72</a:t>
            </a:fld>
            <a:endParaRPr lang="en"/>
          </a:p>
        </p:txBody>
      </p:sp>
      <p:sp>
        <p:nvSpPr>
          <p:cNvPr id="5"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 name="Shape 309"/>
          <p:cNvGrpSpPr/>
          <p:nvPr/>
        </p:nvGrpSpPr>
        <p:grpSpPr>
          <a:xfrm>
            <a:off x="4971806" y="2010448"/>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sp>
        <p:nvSpPr>
          <p:cNvPr id="14" name="Title 13"/>
          <p:cNvSpPr>
            <a:spLocks noGrp="1"/>
          </p:cNvSpPr>
          <p:nvPr>
            <p:ph type="title"/>
          </p:nvPr>
        </p:nvSpPr>
        <p:spPr/>
        <p:txBody>
          <a:bodyPr/>
          <a:lstStyle/>
          <a:p>
            <a:endParaRPr lang="en-US"/>
          </a:p>
        </p:txBody>
      </p:sp>
      <p:sp>
        <p:nvSpPr>
          <p:cNvPr id="15"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73784771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73</a:t>
            </a:fld>
            <a:endParaRPr lang="en"/>
          </a:p>
        </p:txBody>
      </p:sp>
      <p:sp>
        <p:nvSpPr>
          <p:cNvPr id="5"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 name="Shape 309"/>
          <p:cNvGrpSpPr/>
          <p:nvPr/>
        </p:nvGrpSpPr>
        <p:grpSpPr>
          <a:xfrm>
            <a:off x="4971806" y="2010448"/>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grpSp>
        <p:nvGrpSpPr>
          <p:cNvPr id="9" name="Shape 309"/>
          <p:cNvGrpSpPr/>
          <p:nvPr/>
        </p:nvGrpSpPr>
        <p:grpSpPr>
          <a:xfrm>
            <a:off x="6883255" y="4949510"/>
            <a:ext cx="1814399" cy="1383624"/>
            <a:chOff x="4336150" y="2394850"/>
            <a:chExt cx="1814399" cy="1383624"/>
          </a:xfrm>
        </p:grpSpPr>
        <p:sp>
          <p:nvSpPr>
            <p:cNvPr id="10"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11"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grpSp>
        <p:nvGrpSpPr>
          <p:cNvPr id="13" name="Shape 309"/>
          <p:cNvGrpSpPr/>
          <p:nvPr/>
        </p:nvGrpSpPr>
        <p:grpSpPr>
          <a:xfrm>
            <a:off x="1309049" y="5022708"/>
            <a:ext cx="1814399" cy="1383624"/>
            <a:chOff x="4336150" y="2394850"/>
            <a:chExt cx="1814399" cy="1383624"/>
          </a:xfrm>
        </p:grpSpPr>
        <p:sp>
          <p:nvSpPr>
            <p:cNvPr id="14"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a:t>B</a:t>
              </a:r>
              <a:r>
                <a:rPr lang="en" dirty="0" smtClean="0"/>
                <a:t>arcode</a:t>
              </a:r>
              <a:endParaRPr lang="en" dirty="0"/>
            </a:p>
            <a:p>
              <a:pPr rtl="0">
                <a:spcBef>
                  <a:spcPts val="0"/>
                </a:spcBef>
                <a:buNone/>
              </a:pPr>
              <a:endParaRPr lang="en" dirty="0"/>
            </a:p>
            <a:p>
              <a:pPr lvl="0" rtl="0">
                <a:spcBef>
                  <a:spcPts val="0"/>
                </a:spcBef>
                <a:buNone/>
              </a:pPr>
              <a:endParaRPr lang="en" dirty="0"/>
            </a:p>
          </p:txBody>
        </p:sp>
        <p:sp>
          <p:nvSpPr>
            <p:cNvPr id="15"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Patient</a:t>
              </a:r>
              <a:endParaRPr lang="en" b="1" dirty="0"/>
            </a:p>
          </p:txBody>
        </p:sp>
      </p:grpSp>
      <p:grpSp>
        <p:nvGrpSpPr>
          <p:cNvPr id="16" name="Shape 309"/>
          <p:cNvGrpSpPr/>
          <p:nvPr/>
        </p:nvGrpSpPr>
        <p:grpSpPr>
          <a:xfrm>
            <a:off x="4174136" y="5022708"/>
            <a:ext cx="1814399" cy="1383624"/>
            <a:chOff x="4336150" y="2394850"/>
            <a:chExt cx="1814399" cy="1383624"/>
          </a:xfrm>
        </p:grpSpPr>
        <p:sp>
          <p:nvSpPr>
            <p:cNvPr id="1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cxnSp>
        <p:nvCxnSpPr>
          <p:cNvPr id="19" name="Straight Connector 18"/>
          <p:cNvCxnSpPr>
            <a:stCxn id="7" idx="1"/>
            <a:endCxn id="15" idx="0"/>
          </p:cNvCxnSpPr>
          <p:nvPr/>
        </p:nvCxnSpPr>
        <p:spPr>
          <a:xfrm flipH="1">
            <a:off x="2216249" y="2859323"/>
            <a:ext cx="2755557" cy="2163385"/>
          </a:xfrm>
          <a:prstGeom prst="line">
            <a:avLst/>
          </a:prstGeom>
        </p:spPr>
        <p:style>
          <a:lnRef idx="1">
            <a:schemeClr val="accent6"/>
          </a:lnRef>
          <a:fillRef idx="0">
            <a:schemeClr val="accent6"/>
          </a:fillRef>
          <a:effectRef idx="0">
            <a:schemeClr val="accent6"/>
          </a:effectRef>
          <a:fontRef idx="minor">
            <a:schemeClr val="tx1"/>
          </a:fontRef>
        </p:style>
      </p:cxnSp>
      <p:cxnSp>
        <p:nvCxnSpPr>
          <p:cNvPr id="20" name="Straight Connector 19"/>
          <p:cNvCxnSpPr>
            <a:stCxn id="7" idx="2"/>
            <a:endCxn id="18" idx="0"/>
          </p:cNvCxnSpPr>
          <p:nvPr/>
        </p:nvCxnSpPr>
        <p:spPr>
          <a:xfrm flipH="1">
            <a:off x="5081336" y="3394072"/>
            <a:ext cx="797670" cy="1628636"/>
          </a:xfrm>
          <a:prstGeom prst="line">
            <a:avLst/>
          </a:prstGeom>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7" idx="3"/>
            <a:endCxn id="11" idx="0"/>
          </p:cNvCxnSpPr>
          <p:nvPr/>
        </p:nvCxnSpPr>
        <p:spPr>
          <a:xfrm>
            <a:off x="6786205" y="2859323"/>
            <a:ext cx="1004250" cy="2090187"/>
          </a:xfrm>
          <a:prstGeom prst="line">
            <a:avLst/>
          </a:prstGeom>
        </p:spPr>
        <p:style>
          <a:lnRef idx="1">
            <a:schemeClr val="accent6"/>
          </a:lnRef>
          <a:fillRef idx="0">
            <a:schemeClr val="accent6"/>
          </a:fillRef>
          <a:effectRef idx="0">
            <a:schemeClr val="accent6"/>
          </a:effectRef>
          <a:fontRef idx="minor">
            <a:schemeClr val="tx1"/>
          </a:fontRef>
        </p:style>
      </p:cxnSp>
      <p:sp>
        <p:nvSpPr>
          <p:cNvPr id="22" name="Shape 343"/>
          <p:cNvSpPr txBox="1"/>
          <p:nvPr/>
        </p:nvSpPr>
        <p:spPr>
          <a:xfrm>
            <a:off x="4345353" y="3316078"/>
            <a:ext cx="793143" cy="369428"/>
          </a:xfrm>
          <a:prstGeom prst="rect">
            <a:avLst/>
          </a:prstGeom>
          <a:noFill/>
          <a:ln>
            <a:noFill/>
          </a:ln>
        </p:spPr>
        <p:txBody>
          <a:bodyPr lIns="91425" tIns="91425" rIns="91425" bIns="91425" anchor="t" anchorCtr="0">
            <a:noAutofit/>
          </a:bodyPr>
          <a:lstStyle/>
          <a:p>
            <a:pPr lvl="0" rtl="0">
              <a:spcBef>
                <a:spcPts val="0"/>
              </a:spcBef>
              <a:buNone/>
            </a:pPr>
            <a:r>
              <a:rPr lang="en" sz="2400" b="1" dirty="0" smtClean="0"/>
              <a:t>1..*</a:t>
            </a:r>
            <a:endParaRPr lang="en" sz="2400" b="1" dirty="0"/>
          </a:p>
        </p:txBody>
      </p:sp>
      <p:sp>
        <p:nvSpPr>
          <p:cNvPr id="23" name="Shape 343"/>
          <p:cNvSpPr txBox="1"/>
          <p:nvPr/>
        </p:nvSpPr>
        <p:spPr>
          <a:xfrm>
            <a:off x="2210096" y="4372249"/>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4" name="Shape 343"/>
          <p:cNvSpPr txBox="1"/>
          <p:nvPr/>
        </p:nvSpPr>
        <p:spPr>
          <a:xfrm>
            <a:off x="5367672" y="3521897"/>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5" name="Shape 341"/>
          <p:cNvSpPr txBox="1"/>
          <p:nvPr/>
        </p:nvSpPr>
        <p:spPr>
          <a:xfrm>
            <a:off x="4317862" y="4536832"/>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6"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7"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endParaRPr lang="en" sz="2400" b="1" dirty="0"/>
          </a:p>
        </p:txBody>
      </p:sp>
      <p:sp>
        <p:nvSpPr>
          <p:cNvPr id="31" name="Title 30"/>
          <p:cNvSpPr>
            <a:spLocks noGrp="1"/>
          </p:cNvSpPr>
          <p:nvPr>
            <p:ph type="title"/>
          </p:nvPr>
        </p:nvSpPr>
        <p:spPr/>
        <p:txBody>
          <a:bodyPr/>
          <a:lstStyle/>
          <a:p>
            <a:endParaRPr lang="en-US"/>
          </a:p>
        </p:txBody>
      </p:sp>
      <p:sp>
        <p:nvSpPr>
          <p:cNvPr id="32"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08603828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74</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a:t>
            </a:r>
            <a:r>
              <a:rPr lang="en-US" dirty="0" err="1" smtClean="0">
                <a:solidFill>
                  <a:schemeClr val="tx1"/>
                </a:solidFill>
              </a:rPr>
              <a:t>examming</a:t>
            </a:r>
            <a:endParaRPr lang="en-US" dirty="0">
              <a:solidFill>
                <a:schemeClr val="tx1"/>
              </a:solidFill>
            </a:endParaRPr>
          </a:p>
        </p:txBody>
      </p:sp>
      <p:sp>
        <p:nvSpPr>
          <p:cNvPr id="6"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7"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1" name="Title 10"/>
          <p:cNvSpPr>
            <a:spLocks noGrp="1"/>
          </p:cNvSpPr>
          <p:nvPr>
            <p:ph type="title"/>
          </p:nvPr>
        </p:nvSpPr>
        <p:spPr/>
        <p:txBody>
          <a:bodyPr/>
          <a:lstStyle/>
          <a:p>
            <a:endParaRPr lang="en-US"/>
          </a:p>
        </p:txBody>
      </p:sp>
      <p:sp>
        <p:nvSpPr>
          <p:cNvPr id="12"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53238120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75</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a:t>
            </a:r>
            <a:r>
              <a:rPr lang="en-US" dirty="0" err="1" smtClean="0">
                <a:solidFill>
                  <a:schemeClr val="tx1"/>
                </a:solidFill>
              </a:rPr>
              <a:t>examming</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8"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9"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0"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5" name="Title 14"/>
          <p:cNvSpPr>
            <a:spLocks noGrp="1"/>
          </p:cNvSpPr>
          <p:nvPr>
            <p:ph type="title"/>
          </p:nvPr>
        </p:nvSpPr>
        <p:spPr/>
        <p:txBody>
          <a:bodyPr/>
          <a:lstStyle/>
          <a:p>
            <a:endParaRPr lang="en-US"/>
          </a:p>
        </p:txBody>
      </p:sp>
      <p:sp>
        <p:nvSpPr>
          <p:cNvPr id="16"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49925206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76</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a:t>
            </a:r>
            <a:r>
              <a:rPr lang="en-US" dirty="0" err="1" smtClean="0">
                <a:solidFill>
                  <a:schemeClr val="tx1"/>
                </a:solidFill>
              </a:rPr>
              <a:t>examming</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8"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9"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0"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1"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2"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3"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
        <p:nvSpPr>
          <p:cNvPr id="17" name="Title 16"/>
          <p:cNvSpPr>
            <a:spLocks noGrp="1"/>
          </p:cNvSpPr>
          <p:nvPr>
            <p:ph type="title"/>
          </p:nvPr>
        </p:nvSpPr>
        <p:spPr/>
        <p:txBody>
          <a:bodyPr/>
          <a:lstStyle/>
          <a:p>
            <a:endParaRPr lang="en-US"/>
          </a:p>
        </p:txBody>
      </p:sp>
      <p:sp>
        <p:nvSpPr>
          <p:cNvPr id="1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81240347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77</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a:t>
            </a:r>
            <a:r>
              <a:rPr lang="en-US" dirty="0" err="1" smtClean="0">
                <a:solidFill>
                  <a:schemeClr val="tx1"/>
                </a:solidFill>
              </a:rPr>
              <a:t>examming</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8" name="Rounded Rectangle 7"/>
          <p:cNvSpPr/>
          <p:nvPr/>
        </p:nvSpPr>
        <p:spPr>
          <a:xfrm>
            <a:off x="304800" y="5410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9"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0"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1"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2"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3" name="Shape 440"/>
          <p:cNvSpPr txBox="1"/>
          <p:nvPr/>
        </p:nvSpPr>
        <p:spPr>
          <a:xfrm>
            <a:off x="2667000" y="5448599"/>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(Hết bệnh)</a:t>
            </a:r>
            <a:endParaRPr lang="en" sz="1800" b="1" dirty="0"/>
          </a:p>
        </p:txBody>
      </p:sp>
      <p:sp>
        <p:nvSpPr>
          <p:cNvPr id="14"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5"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
        <p:nvSpPr>
          <p:cNvPr id="16" name="Shape 434"/>
          <p:cNvSpPr txBox="1"/>
          <p:nvPr/>
        </p:nvSpPr>
        <p:spPr>
          <a:xfrm>
            <a:off x="4800600" y="54102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fine with illness.</a:t>
            </a:r>
            <a:endParaRPr lang="en" sz="1800" dirty="0"/>
          </a:p>
        </p:txBody>
      </p:sp>
      <p:sp>
        <p:nvSpPr>
          <p:cNvPr id="20" name="Title 19"/>
          <p:cNvSpPr>
            <a:spLocks noGrp="1"/>
          </p:cNvSpPr>
          <p:nvPr>
            <p:ph type="title"/>
          </p:nvPr>
        </p:nvSpPr>
        <p:spPr/>
        <p:txBody>
          <a:bodyPr/>
          <a:lstStyle/>
          <a:p>
            <a:endParaRPr lang="en-US"/>
          </a:p>
        </p:txBody>
      </p:sp>
      <p:sp>
        <p:nvSpPr>
          <p:cNvPr id="21"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88925558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78</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325" y="1600201"/>
            <a:ext cx="8391000" cy="4800600"/>
          </a:xfrm>
          <a:prstGeom prst="rect">
            <a:avLst/>
          </a:prstGeom>
        </p:spPr>
      </p:pic>
      <p:sp>
        <p:nvSpPr>
          <p:cNvPr id="9" name="Title 8"/>
          <p:cNvSpPr>
            <a:spLocks noGrp="1"/>
          </p:cNvSpPr>
          <p:nvPr>
            <p:ph type="title"/>
          </p:nvPr>
        </p:nvSpPr>
        <p:spPr/>
        <p:txBody>
          <a:bodyPr/>
          <a:lstStyle/>
          <a:p>
            <a:endParaRPr lang="en-US"/>
          </a:p>
        </p:txBody>
      </p:sp>
      <p:sp>
        <p:nvSpPr>
          <p:cNvPr id="10"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34874706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79</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791" y="1524000"/>
            <a:ext cx="8723809" cy="5323809"/>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929389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4098" name="Picture 2" descr="https://documents.lucidchart.com/documents/da8ed6fb-f8f6-47be-bab8-d6c441cf30e2/pages/0_0?a=619&amp;x=5&amp;y=75&amp;w=1210&amp;h=550&amp;store=1&amp;accept=image%2F*&amp;auth=LCA%2097c83583413d26c2ecba987bf8a206e99d8e3cc3-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640329"/>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523805"/>
      </p:ext>
    </p:extLst>
  </p:cSld>
  <p:clrMapOvr>
    <a:masterClrMapping/>
  </p:clrMapOvr>
  <p:transition spd="slow">
    <p:cut/>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80</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24657"/>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10646047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81</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92430"/>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7850045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82</a:t>
            </a:fld>
            <a:endParaRPr lang="en"/>
          </a:p>
        </p:txBody>
      </p:sp>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pic>
        <p:nvPicPr>
          <p:cNvPr id="9" name="Picture 8"/>
          <p:cNvPicPr>
            <a:picLocks noChangeAspect="1"/>
          </p:cNvPicPr>
          <p:nvPr/>
        </p:nvPicPr>
        <p:blipFill>
          <a:blip r:embed="rId4"/>
          <a:stretch>
            <a:fillRect/>
          </a:stretch>
        </p:blipFill>
        <p:spPr>
          <a:xfrm>
            <a:off x="16790" y="1219201"/>
            <a:ext cx="9127210" cy="5438095"/>
          </a:xfrm>
          <a:prstGeom prst="rect">
            <a:avLst/>
          </a:prstGeom>
        </p:spPr>
      </p:pic>
    </p:spTree>
    <p:extLst>
      <p:ext uri="{BB962C8B-B14F-4D97-AF65-F5344CB8AC3E}">
        <p14:creationId xmlns:p14="http://schemas.microsoft.com/office/powerpoint/2010/main" val="226397325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83</a:t>
            </a:fld>
            <a:endParaRPr lang="en"/>
          </a:p>
        </p:txBody>
      </p:sp>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681" y="1203557"/>
            <a:ext cx="8530120" cy="5257558"/>
          </a:xfrm>
          <a:prstGeom prst="rect">
            <a:avLst/>
          </a:prstGeom>
        </p:spPr>
      </p:pic>
    </p:spTree>
    <p:extLst>
      <p:ext uri="{BB962C8B-B14F-4D97-AF65-F5344CB8AC3E}">
        <p14:creationId xmlns:p14="http://schemas.microsoft.com/office/powerpoint/2010/main" val="267128141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84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buClr>
                <a:schemeClr val="dk1"/>
              </a:buClr>
              <a:buSzPct val="30555"/>
            </a:pPr>
            <a:r>
              <a:rPr lang="en-US" b="1" kern="0" dirty="0">
                <a:solidFill>
                  <a:srgbClr val="00B050"/>
                </a:solidFill>
                <a:cs typeface="Arial"/>
              </a:rPr>
              <a:t>Demonstration</a:t>
            </a:r>
            <a:endParaRPr lang="en" b="1" dirty="0">
              <a:solidFill>
                <a:srgbClr val="00B050"/>
              </a:solidFill>
              <a:latin typeface="+mn-lt"/>
            </a:endParaRPr>
          </a:p>
        </p:txBody>
      </p:sp>
      <p:pic>
        <p:nvPicPr>
          <p:cNvPr id="8194" name="Picture 2" descr="https://documents.lucidchart.com/documents/11c01d4a-cd2d-402a-8289-4138dbed1e48/pages/0_0?a=494&amp;x=50&amp;y=65&amp;w=1100&amp;h=770&amp;store=1&amp;accept=image%2F*&amp;auth=LCA%209cd023261d0c69e2f8b56c09653c7be6a672bec5-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640799"/>
      </p:ext>
    </p:extLst>
  </p:cSld>
  <p:clrMapOvr>
    <a:masterClrMapping/>
  </p:clrMapOvr>
  <p:transition spd="slow">
    <p:cut/>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Demo 1: </a:t>
            </a:r>
            <a:r>
              <a:rPr lang="en-US" dirty="0" smtClean="0"/>
              <a:t>Nurse register examination for patient.</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85</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8549" y="3730388"/>
            <a:ext cx="2438400" cy="2438400"/>
          </a:xfrm>
          <a:prstGeom prst="rect">
            <a:avLst/>
          </a:prstGeom>
        </p:spPr>
      </p:pic>
    </p:spTree>
    <p:extLst>
      <p:ext uri="{BB962C8B-B14F-4D97-AF65-F5344CB8AC3E}">
        <p14:creationId xmlns:p14="http://schemas.microsoft.com/office/powerpoint/2010/main" val="264689050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86</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325" y="1600201"/>
            <a:ext cx="8391000" cy="4800600"/>
          </a:xfrm>
          <a:prstGeom prst="rect">
            <a:avLst/>
          </a:prstGeom>
        </p:spPr>
      </p:pic>
      <p:sp>
        <p:nvSpPr>
          <p:cNvPr id="9" name="Title 8"/>
          <p:cNvSpPr>
            <a:spLocks noGrp="1"/>
          </p:cNvSpPr>
          <p:nvPr>
            <p:ph type="title"/>
          </p:nvPr>
        </p:nvSpPr>
        <p:spPr/>
        <p:txBody>
          <a:bodyPr/>
          <a:lstStyle/>
          <a:p>
            <a:endParaRPr lang="en-US" dirty="0"/>
          </a:p>
        </p:txBody>
      </p:sp>
      <p:sp>
        <p:nvSpPr>
          <p:cNvPr id="10"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sp>
        <p:nvSpPr>
          <p:cNvPr id="2" name="Rounded Rectangle 1"/>
          <p:cNvSpPr/>
          <p:nvPr/>
        </p:nvSpPr>
        <p:spPr>
          <a:xfrm>
            <a:off x="6248400" y="2438400"/>
            <a:ext cx="1981200" cy="1066800"/>
          </a:xfrm>
          <a:prstGeom prst="round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9736086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87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buClr>
                <a:schemeClr val="dk1"/>
              </a:buClr>
              <a:buSzPct val="30555"/>
            </a:pPr>
            <a:r>
              <a:rPr lang="en-US" b="1" kern="0" dirty="0">
                <a:solidFill>
                  <a:srgbClr val="00B050"/>
                </a:solidFill>
                <a:cs typeface="Arial"/>
              </a:rPr>
              <a:t>Demonstration</a:t>
            </a:r>
            <a:endParaRPr lang="en" b="1" dirty="0">
              <a:solidFill>
                <a:srgbClr val="00B050"/>
              </a:solidFill>
              <a:latin typeface="+mn-lt"/>
            </a:endParaRPr>
          </a:p>
        </p:txBody>
      </p:sp>
      <p:pic>
        <p:nvPicPr>
          <p:cNvPr id="7172" name="Picture 4" descr="https://documents.lucidchart.com/documents/11c01d4a-cd2d-402a-8289-4138dbed1e48/pages/0_0?a=496&amp;x=50&amp;y=65&amp;w=1100&amp;h=770&amp;store=1&amp;accept=image%2F*&amp;auth=LCA%2034f6f1d7a81046173d4c91dfce53bbfc46e8c099-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1743631"/>
      </p:ext>
    </p:extLst>
  </p:cSld>
  <p:clrMapOvr>
    <a:masterClrMapping/>
  </p:clrMapOvr>
  <p:transition spd="slow">
    <p:cut/>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Demo 2: </a:t>
            </a:r>
            <a:r>
              <a:rPr lang="en-US" dirty="0" smtClean="0"/>
              <a:t>Nutrition doctor make nutritional survey for patient.</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88</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581401"/>
            <a:ext cx="1828800" cy="2137446"/>
          </a:xfrm>
          <a:prstGeom prst="rect">
            <a:avLst/>
          </a:prstGeom>
        </p:spPr>
      </p:pic>
      <p:sp>
        <p:nvSpPr>
          <p:cNvPr id="11" name="TextBox 10"/>
          <p:cNvSpPr txBox="1"/>
          <p:nvPr/>
        </p:nvSpPr>
        <p:spPr>
          <a:xfrm>
            <a:off x="5330970" y="5718847"/>
            <a:ext cx="3280065" cy="584775"/>
          </a:xfrm>
          <a:prstGeom prst="rect">
            <a:avLst/>
          </a:prstGeom>
          <a:noFill/>
        </p:spPr>
        <p:txBody>
          <a:bodyPr wrap="none" rtlCol="0">
            <a:spAutoFit/>
          </a:bodyPr>
          <a:lstStyle/>
          <a:p>
            <a:r>
              <a:rPr lang="en-US" sz="3200" b="1" dirty="0" smtClean="0"/>
              <a:t>Nutrition doctor</a:t>
            </a:r>
            <a:endParaRPr lang="en-US" sz="3200" b="1" dirty="0"/>
          </a:p>
        </p:txBody>
      </p:sp>
    </p:spTree>
    <p:extLst>
      <p:ext uri="{BB962C8B-B14F-4D97-AF65-F5344CB8AC3E}">
        <p14:creationId xmlns:p14="http://schemas.microsoft.com/office/powerpoint/2010/main" val="358530587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Regimen</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89</a:t>
            </a:fld>
            <a:endParaRPr lang="en"/>
          </a:p>
        </p:txBody>
      </p:sp>
    </p:spTree>
    <p:extLst>
      <p:ext uri="{BB962C8B-B14F-4D97-AF65-F5344CB8AC3E}">
        <p14:creationId xmlns:p14="http://schemas.microsoft.com/office/powerpoint/2010/main" val="616329286"/>
      </p:ext>
    </p:extLst>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12290" name="Picture 2" descr="https://documents.lucidchart.com/documents/da8ed6fb-f8f6-47be-bab8-d6c441cf30e2/pages/0_0?a=621&amp;x=5&amp;y=75&amp;w=1210&amp;h=550&amp;store=1&amp;accept=image%2F*&amp;auth=LCA%20154b00122a53770b0bcca7b84006907f2b8b0856-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4205"/>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081285"/>
      </p:ext>
    </p:extLst>
  </p:cSld>
  <p:clrMapOvr>
    <a:masterClrMapping/>
  </p:clrMapOvr>
  <p:transition spd="slow">
    <p:cut/>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217058"/>
          </a:xfrm>
        </p:spPr>
        <p:txBody>
          <a:bodyPr/>
          <a:lstStyle/>
          <a:p>
            <a:r>
              <a:rPr lang="en-US" b="1" dirty="0" smtClean="0">
                <a:solidFill>
                  <a:srgbClr val="00B050"/>
                </a:solidFill>
                <a:latin typeface="Calibri" panose="020F0502020204030204" pitchFamily="34" charset="0"/>
              </a:rPr>
              <a:t>Regimen</a:t>
            </a:r>
            <a:endParaRPr lang="vi-VN" dirty="0">
              <a:latin typeface="+mn-lt"/>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90</a:t>
            </a:fld>
            <a:endParaRPr lang="en"/>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693468" cy="3591290"/>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1822342"/>
            <a:ext cx="2698311" cy="3597748"/>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5005" y="1828800"/>
            <a:ext cx="2693468" cy="3591290"/>
          </a:xfrm>
          <a:prstGeom prst="rect">
            <a:avLst/>
          </a:prstGeom>
        </p:spPr>
      </p:pic>
    </p:spTree>
    <p:extLst>
      <p:ext uri="{BB962C8B-B14F-4D97-AF65-F5344CB8AC3E}">
        <p14:creationId xmlns:p14="http://schemas.microsoft.com/office/powerpoint/2010/main" val="382507247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217058"/>
          </a:xfrm>
        </p:spPr>
        <p:txBody>
          <a:bodyPr/>
          <a:lstStyle/>
          <a:p>
            <a:r>
              <a:rPr lang="en-US" b="1" dirty="0" smtClean="0">
                <a:solidFill>
                  <a:srgbClr val="00B050"/>
                </a:solidFill>
                <a:latin typeface="Calibri" panose="020F0502020204030204" pitchFamily="34" charset="0"/>
              </a:rPr>
              <a:t>Regimen</a:t>
            </a:r>
            <a:endParaRPr lang="vi-VN" dirty="0">
              <a:latin typeface="+mn-lt"/>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91</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cxnSp>
        <p:nvCxnSpPr>
          <p:cNvPr id="11" name="Straight Connector 10"/>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12"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13"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Tree>
    <p:extLst>
      <p:ext uri="{BB962C8B-B14F-4D97-AF65-F5344CB8AC3E}">
        <p14:creationId xmlns:p14="http://schemas.microsoft.com/office/powerpoint/2010/main" val="20584830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92</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11" name="Shape 309"/>
          <p:cNvGrpSpPr/>
          <p:nvPr/>
        </p:nvGrpSpPr>
        <p:grpSpPr>
          <a:xfrm>
            <a:off x="3086099" y="3336122"/>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14" name="Straight Connector 13"/>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15"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16"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17" name="Elbow Connector 16"/>
          <p:cNvCxnSpPr>
            <a:stCxn id="9" idx="3"/>
            <a:endCxn id="12" idx="1"/>
          </p:cNvCxnSpPr>
          <p:nvPr/>
        </p:nvCxnSpPr>
        <p:spPr>
          <a:xfrm flipV="1">
            <a:off x="2207247" y="4184997"/>
            <a:ext cx="878852" cy="1402814"/>
          </a:xfrm>
          <a:prstGeom prst="bentConnector3">
            <a:avLst/>
          </a:prstGeom>
        </p:spPr>
        <p:style>
          <a:lnRef idx="1">
            <a:schemeClr val="accent6"/>
          </a:lnRef>
          <a:fillRef idx="0">
            <a:schemeClr val="accent6"/>
          </a:fillRef>
          <a:effectRef idx="0">
            <a:schemeClr val="accent6"/>
          </a:effectRef>
          <a:fontRef idx="minor">
            <a:schemeClr val="tx1"/>
          </a:fontRef>
        </p:style>
      </p:cxnSp>
      <p:sp>
        <p:nvSpPr>
          <p:cNvPr id="18"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sp>
        <p:nvSpPr>
          <p:cNvPr id="21"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smtClean="0">
                <a:solidFill>
                  <a:srgbClr val="00B050"/>
                </a:solidFill>
                <a:latin typeface="Calibri" panose="020F0502020204030204" pitchFamily="34" charset="0"/>
              </a:rPr>
              <a:t>Regimen</a:t>
            </a:r>
            <a:endParaRPr lang="vi-VN" dirty="0">
              <a:latin typeface="+mn-lt"/>
            </a:endParaRPr>
          </a:p>
        </p:txBody>
      </p:sp>
    </p:spTree>
    <p:extLst>
      <p:ext uri="{BB962C8B-B14F-4D97-AF65-F5344CB8AC3E}">
        <p14:creationId xmlns:p14="http://schemas.microsoft.com/office/powerpoint/2010/main" val="170545687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93</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11" name="Shape 309"/>
          <p:cNvGrpSpPr/>
          <p:nvPr/>
        </p:nvGrpSpPr>
        <p:grpSpPr>
          <a:xfrm>
            <a:off x="6742392" y="3340624"/>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smtClean="0"/>
                <a:t>Unit</a:t>
              </a:r>
              <a:endParaRPr lang="en" dirty="0"/>
            </a:p>
            <a:p>
              <a:pPr rtl="0">
                <a:spcBef>
                  <a:spcPts val="0"/>
                </a:spcBef>
                <a:buNone/>
              </a:pP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Medicine</a:t>
              </a:r>
              <a:endParaRPr lang="en" b="1" dirty="0"/>
            </a:p>
          </p:txBody>
        </p:sp>
      </p:grpSp>
      <p:grpSp>
        <p:nvGrpSpPr>
          <p:cNvPr id="14" name="Shape 309"/>
          <p:cNvGrpSpPr/>
          <p:nvPr/>
        </p:nvGrpSpPr>
        <p:grpSpPr>
          <a:xfrm>
            <a:off x="6756679" y="1787911"/>
            <a:ext cx="1814399" cy="1383624"/>
            <a:chOff x="4336150" y="2394850"/>
            <a:chExt cx="1814399" cy="1383624"/>
          </a:xfrm>
        </p:grpSpPr>
        <p:sp>
          <p:nvSpPr>
            <p:cNvPr id="15"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6"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Food</a:t>
              </a:r>
              <a:endParaRPr lang="en" b="1" dirty="0"/>
            </a:p>
          </p:txBody>
        </p:sp>
      </p:grpSp>
      <p:grpSp>
        <p:nvGrpSpPr>
          <p:cNvPr id="17" name="Shape 309"/>
          <p:cNvGrpSpPr/>
          <p:nvPr/>
        </p:nvGrpSpPr>
        <p:grpSpPr>
          <a:xfrm>
            <a:off x="6761441" y="5053061"/>
            <a:ext cx="1814399" cy="1383624"/>
            <a:chOff x="4336150" y="2394850"/>
            <a:chExt cx="1814399" cy="1383624"/>
          </a:xfrm>
        </p:grpSpPr>
        <p:sp>
          <p:nvSpPr>
            <p:cNvPr id="18"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endParaRPr lang="en" dirty="0"/>
            </a:p>
            <a:p>
              <a:pPr rtl="0">
                <a:spcBef>
                  <a:spcPts val="0"/>
                </a:spcBef>
                <a:buNone/>
              </a:pPr>
              <a:endParaRPr lang="en" dirty="0"/>
            </a:p>
            <a:p>
              <a:pPr lvl="0" rtl="0">
                <a:spcBef>
                  <a:spcPts val="0"/>
                </a:spcBef>
                <a:buNone/>
              </a:pPr>
              <a:endParaRPr lang="en" dirty="0"/>
            </a:p>
          </p:txBody>
        </p:sp>
        <p:sp>
          <p:nvSpPr>
            <p:cNvPr id="19"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Practice</a:t>
              </a:r>
              <a:endParaRPr lang="en" b="1" dirty="0"/>
            </a:p>
          </p:txBody>
        </p:sp>
      </p:grpSp>
      <p:grpSp>
        <p:nvGrpSpPr>
          <p:cNvPr id="20" name="Shape 309"/>
          <p:cNvGrpSpPr/>
          <p:nvPr/>
        </p:nvGrpSpPr>
        <p:grpSpPr>
          <a:xfrm>
            <a:off x="3086099" y="3336122"/>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23" name="Straight Connector 22"/>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24"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5"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26" name="Elbow Connector 25"/>
          <p:cNvCxnSpPr>
            <a:stCxn id="9" idx="3"/>
            <a:endCxn id="21" idx="1"/>
          </p:cNvCxnSpPr>
          <p:nvPr/>
        </p:nvCxnSpPr>
        <p:spPr>
          <a:xfrm flipV="1">
            <a:off x="2207247" y="4184997"/>
            <a:ext cx="878852" cy="1402814"/>
          </a:xfrm>
          <a:prstGeom prst="bentConnector3">
            <a:avLst/>
          </a:prstGeom>
        </p:spPr>
        <p:style>
          <a:lnRef idx="1">
            <a:schemeClr val="accent6"/>
          </a:lnRef>
          <a:fillRef idx="0">
            <a:schemeClr val="accent6"/>
          </a:fillRef>
          <a:effectRef idx="0">
            <a:schemeClr val="accent6"/>
          </a:effectRef>
          <a:fontRef idx="minor">
            <a:schemeClr val="tx1"/>
          </a:fontRef>
        </p:style>
      </p:cxnSp>
      <p:sp>
        <p:nvSpPr>
          <p:cNvPr id="27" name="Shape 343"/>
          <p:cNvSpPr txBox="1"/>
          <p:nvPr/>
        </p:nvSpPr>
        <p:spPr>
          <a:xfrm>
            <a:off x="2365801" y="5647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8"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cxnSp>
        <p:nvCxnSpPr>
          <p:cNvPr id="29" name="Elbow Connector 28"/>
          <p:cNvCxnSpPr>
            <a:stCxn id="22" idx="0"/>
          </p:cNvCxnSpPr>
          <p:nvPr/>
        </p:nvCxnSpPr>
        <p:spPr>
          <a:xfrm rot="5400000" flipH="1" flipV="1">
            <a:off x="4957084" y="1550815"/>
            <a:ext cx="821522" cy="2749093"/>
          </a:xfrm>
          <a:prstGeom prst="bentConnector2">
            <a:avLst/>
          </a:prstGeom>
        </p:spPr>
        <p:style>
          <a:lnRef idx="1">
            <a:schemeClr val="accent6"/>
          </a:lnRef>
          <a:fillRef idx="0">
            <a:schemeClr val="accent6"/>
          </a:fillRef>
          <a:effectRef idx="0">
            <a:schemeClr val="accent6"/>
          </a:effectRef>
          <a:fontRef idx="minor">
            <a:schemeClr val="tx1"/>
          </a:fontRef>
        </p:style>
      </p:cxnSp>
      <p:cxnSp>
        <p:nvCxnSpPr>
          <p:cNvPr id="30" name="Elbow Connector 29"/>
          <p:cNvCxnSpPr>
            <a:stCxn id="21" idx="2"/>
            <a:endCxn id="18" idx="1"/>
          </p:cNvCxnSpPr>
          <p:nvPr/>
        </p:nvCxnSpPr>
        <p:spPr>
          <a:xfrm rot="16200000" flipH="1">
            <a:off x="4786275" y="3926770"/>
            <a:ext cx="1182190" cy="2768142"/>
          </a:xfrm>
          <a:prstGeom prst="bentConnector2">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21" idx="3"/>
            <a:endCxn id="12" idx="1"/>
          </p:cNvCxnSpPr>
          <p:nvPr/>
        </p:nvCxnSpPr>
        <p:spPr>
          <a:xfrm>
            <a:off x="4900498" y="4184997"/>
            <a:ext cx="1841894" cy="4502"/>
          </a:xfrm>
          <a:prstGeom prst="line">
            <a:avLst/>
          </a:prstGeom>
        </p:spPr>
        <p:style>
          <a:lnRef idx="1">
            <a:schemeClr val="accent6"/>
          </a:lnRef>
          <a:fillRef idx="0">
            <a:schemeClr val="accent6"/>
          </a:fillRef>
          <a:effectRef idx="0">
            <a:schemeClr val="accent6"/>
          </a:effectRef>
          <a:fontRef idx="minor">
            <a:schemeClr val="tx1"/>
          </a:fontRef>
        </p:style>
      </p:cxnSp>
      <p:sp>
        <p:nvSpPr>
          <p:cNvPr id="32" name="Shape 341"/>
          <p:cNvSpPr txBox="1"/>
          <p:nvPr/>
        </p:nvSpPr>
        <p:spPr>
          <a:xfrm>
            <a:off x="3232500" y="29040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3" name="Shape 341"/>
          <p:cNvSpPr txBox="1"/>
          <p:nvPr/>
        </p:nvSpPr>
        <p:spPr>
          <a:xfrm>
            <a:off x="5975700" y="20574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4" name="Shape 341"/>
          <p:cNvSpPr txBox="1"/>
          <p:nvPr/>
        </p:nvSpPr>
        <p:spPr>
          <a:xfrm>
            <a:off x="60960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5" name="Shape 341"/>
          <p:cNvSpPr txBox="1"/>
          <p:nvPr/>
        </p:nvSpPr>
        <p:spPr>
          <a:xfrm>
            <a:off x="6172200" y="54102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6" name="Shape 341"/>
          <p:cNvSpPr txBox="1"/>
          <p:nvPr/>
        </p:nvSpPr>
        <p:spPr>
          <a:xfrm>
            <a:off x="4038600" y="4800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7" name="Shape 341"/>
          <p:cNvSpPr txBox="1"/>
          <p:nvPr/>
        </p:nvSpPr>
        <p:spPr>
          <a:xfrm>
            <a:off x="4985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a:t>
            </a:r>
            <a:endParaRPr lang="vi-VN" dirty="0">
              <a:latin typeface="+mn-lt"/>
            </a:endParaRPr>
          </a:p>
        </p:txBody>
      </p:sp>
    </p:spTree>
    <p:extLst>
      <p:ext uri="{BB962C8B-B14F-4D97-AF65-F5344CB8AC3E}">
        <p14:creationId xmlns:p14="http://schemas.microsoft.com/office/powerpoint/2010/main" val="141862393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94</a:t>
            </a:fld>
            <a:endParaRPr lang="en"/>
          </a:p>
        </p:txBody>
      </p:sp>
      <p:sp>
        <p:nvSpPr>
          <p:cNvPr id="40"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 Suggestion</a:t>
            </a:r>
            <a:endParaRPr lang="vi-VN" dirty="0">
              <a:latin typeface="+mn-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322" y="2248863"/>
            <a:ext cx="2378858" cy="2780338"/>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9800" y="2419832"/>
            <a:ext cx="2438400" cy="2438400"/>
          </a:xfrm>
          <a:prstGeom prst="rect">
            <a:avLst/>
          </a:prstGeom>
        </p:spPr>
      </p:pic>
      <p:sp>
        <p:nvSpPr>
          <p:cNvPr id="42" name="Right Arrow 41"/>
          <p:cNvSpPr/>
          <p:nvPr/>
        </p:nvSpPr>
        <p:spPr>
          <a:xfrm>
            <a:off x="3016751" y="3065014"/>
            <a:ext cx="2849477" cy="7279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Arrow 42"/>
          <p:cNvSpPr/>
          <p:nvPr/>
        </p:nvSpPr>
        <p:spPr>
          <a:xfrm rot="10800000">
            <a:off x="3016750" y="3971448"/>
            <a:ext cx="2849477" cy="7279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7918" y="2096850"/>
            <a:ext cx="968163" cy="968163"/>
          </a:xfrm>
          <a:prstGeom prst="rect">
            <a:avLst/>
          </a:prstGeom>
        </p:spPr>
      </p:pic>
      <p:pic>
        <p:nvPicPr>
          <p:cNvPr id="45" name="Picture 4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02664" y="4737715"/>
            <a:ext cx="1300162" cy="1300162"/>
          </a:xfrm>
          <a:prstGeom prst="rect">
            <a:avLst/>
          </a:prstGeom>
        </p:spPr>
      </p:pic>
      <p:sp>
        <p:nvSpPr>
          <p:cNvPr id="46" name="TextBox 45"/>
          <p:cNvSpPr txBox="1"/>
          <p:nvPr/>
        </p:nvSpPr>
        <p:spPr>
          <a:xfrm>
            <a:off x="5812968" y="5095408"/>
            <a:ext cx="2852063" cy="584775"/>
          </a:xfrm>
          <a:prstGeom prst="rect">
            <a:avLst/>
          </a:prstGeom>
          <a:noFill/>
        </p:spPr>
        <p:txBody>
          <a:bodyPr wrap="none" rtlCol="0">
            <a:spAutoFit/>
          </a:bodyPr>
          <a:lstStyle/>
          <a:p>
            <a:r>
              <a:rPr lang="en-US" sz="3200" b="1" dirty="0" smtClean="0"/>
              <a:t>HSTS System</a:t>
            </a:r>
            <a:endParaRPr lang="en-US" sz="3200" b="1" dirty="0"/>
          </a:p>
        </p:txBody>
      </p:sp>
    </p:spTree>
    <p:extLst>
      <p:ext uri="{BB962C8B-B14F-4D97-AF65-F5344CB8AC3E}">
        <p14:creationId xmlns:p14="http://schemas.microsoft.com/office/powerpoint/2010/main" val="185300867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95</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stretch>
            <a:fillRect/>
          </a:stretch>
        </p:blipFill>
        <p:spPr>
          <a:xfrm>
            <a:off x="5333" y="1417953"/>
            <a:ext cx="9133333" cy="4714286"/>
          </a:xfrm>
          <a:prstGeom prst="rect">
            <a:avLst/>
          </a:prstGeom>
        </p:spPr>
      </p:pic>
      <p:grpSp>
        <p:nvGrpSpPr>
          <p:cNvPr id="10" name="Shape 309"/>
          <p:cNvGrpSpPr/>
          <p:nvPr/>
        </p:nvGrpSpPr>
        <p:grpSpPr>
          <a:xfrm>
            <a:off x="7010400" y="1359576"/>
            <a:ext cx="1814399" cy="1383624"/>
            <a:chOff x="4336150" y="2394850"/>
            <a:chExt cx="1814399" cy="1383624"/>
          </a:xfrm>
        </p:grpSpPr>
        <p:sp>
          <p:nvSpPr>
            <p:cNvPr id="1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solidFill>
                    <a:srgbClr val="FF0000"/>
                  </a:solidFill>
                </a:rPr>
                <a:t>fromDate</a:t>
              </a:r>
              <a:endParaRPr lang="en" dirty="0" smtClean="0">
                <a:solidFill>
                  <a:srgbClr val="FF0000"/>
                </a:solidFill>
              </a:endParaRPr>
            </a:p>
            <a:p>
              <a:pPr rtl="0">
                <a:spcBef>
                  <a:spcPts val="0"/>
                </a:spcBef>
                <a:buNone/>
              </a:pPr>
              <a:r>
                <a:rPr lang="en" dirty="0" smtClean="0"/>
                <a:t>toDate</a:t>
              </a:r>
            </a:p>
            <a:p>
              <a:pPr rtl="0">
                <a:spcBef>
                  <a:spcPts val="0"/>
                </a:spcBef>
                <a:buNone/>
              </a:pPr>
              <a:r>
                <a:rPr lang="en" dirty="0" smtClean="0"/>
                <a:t>status</a:t>
              </a:r>
              <a:endParaRPr lang="en" dirty="0"/>
            </a:p>
            <a:p>
              <a:pPr rtl="0">
                <a:spcBef>
                  <a:spcPts val="0"/>
                </a:spcBef>
                <a:buNone/>
              </a:pPr>
              <a:endParaRPr lang="en" dirty="0"/>
            </a:p>
            <a:p>
              <a:pPr lvl="0" rtl="0">
                <a:spcBef>
                  <a:spcPts val="0"/>
                </a:spcBef>
                <a:buNone/>
              </a:pPr>
              <a:endParaRPr lang="en" dirty="0"/>
            </a:p>
          </p:txBody>
        </p:sp>
        <p:sp>
          <p:nvSpPr>
            <p:cNvPr id="1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spTree>
    <p:extLst>
      <p:ext uri="{BB962C8B-B14F-4D97-AF65-F5344CB8AC3E}">
        <p14:creationId xmlns:p14="http://schemas.microsoft.com/office/powerpoint/2010/main" val="44964879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96</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stretch>
            <a:fillRect/>
          </a:stretch>
        </p:blipFill>
        <p:spPr>
          <a:xfrm>
            <a:off x="-4191" y="1219200"/>
            <a:ext cx="9152381" cy="4790476"/>
          </a:xfrm>
          <a:prstGeom prst="rect">
            <a:avLst/>
          </a:prstGeom>
        </p:spPr>
      </p:pic>
    </p:spTree>
    <p:extLst>
      <p:ext uri="{BB962C8B-B14F-4D97-AF65-F5344CB8AC3E}">
        <p14:creationId xmlns:p14="http://schemas.microsoft.com/office/powerpoint/2010/main" val="264357207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97</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stretch>
            <a:fillRect/>
          </a:stretch>
        </p:blipFill>
        <p:spPr>
          <a:xfrm>
            <a:off x="29143" y="1286467"/>
            <a:ext cx="9085714" cy="4733333"/>
          </a:xfrm>
          <a:prstGeom prst="rect">
            <a:avLst/>
          </a:prstGeom>
        </p:spPr>
      </p:pic>
    </p:spTree>
    <p:extLst>
      <p:ext uri="{BB962C8B-B14F-4D97-AF65-F5344CB8AC3E}">
        <p14:creationId xmlns:p14="http://schemas.microsoft.com/office/powerpoint/2010/main" val="50782165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98</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8011" y="5997396"/>
            <a:ext cx="719573" cy="645499"/>
          </a:xfrm>
          <a:prstGeom prst="rect">
            <a:avLst/>
          </a:prstGeom>
        </p:spPr>
      </p:pic>
      <p:sp>
        <p:nvSpPr>
          <p:cNvPr id="29" name="TextBox 28"/>
          <p:cNvSpPr txBox="1"/>
          <p:nvPr/>
        </p:nvSpPr>
        <p:spPr>
          <a:xfrm>
            <a:off x="3429000" y="6096669"/>
            <a:ext cx="3985386" cy="584775"/>
          </a:xfrm>
          <a:prstGeom prst="rect">
            <a:avLst/>
          </a:prstGeom>
          <a:noFill/>
        </p:spPr>
        <p:txBody>
          <a:bodyPr wrap="none" rtlCol="0">
            <a:spAutoFit/>
          </a:bodyPr>
          <a:lstStyle/>
          <a:p>
            <a:r>
              <a:rPr lang="en-US" sz="3200" b="1" dirty="0" smtClean="0"/>
              <a:t>Not found message</a:t>
            </a:r>
            <a:endParaRPr lang="en-US" sz="3200" b="1" dirty="0"/>
          </a:p>
        </p:txBody>
      </p:sp>
      <p:pic>
        <p:nvPicPr>
          <p:cNvPr id="5" name="Picture 4"/>
          <p:cNvPicPr>
            <a:picLocks noChangeAspect="1"/>
          </p:cNvPicPr>
          <p:nvPr/>
        </p:nvPicPr>
        <p:blipFill>
          <a:blip r:embed="rId5"/>
          <a:stretch>
            <a:fillRect/>
          </a:stretch>
        </p:blipFill>
        <p:spPr>
          <a:xfrm>
            <a:off x="29143" y="1219200"/>
            <a:ext cx="9085714" cy="4771429"/>
          </a:xfrm>
          <a:prstGeom prst="rect">
            <a:avLst/>
          </a:prstGeom>
        </p:spPr>
      </p:pic>
    </p:spTree>
    <p:extLst>
      <p:ext uri="{BB962C8B-B14F-4D97-AF65-F5344CB8AC3E}">
        <p14:creationId xmlns:p14="http://schemas.microsoft.com/office/powerpoint/2010/main" val="154718007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99</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stretch>
            <a:fillRect/>
          </a:stretch>
        </p:blipFill>
        <p:spPr>
          <a:xfrm>
            <a:off x="38666" y="1219200"/>
            <a:ext cx="9066667" cy="5161905"/>
          </a:xfrm>
          <a:prstGeom prst="rect">
            <a:avLst/>
          </a:prstGeom>
        </p:spPr>
      </p:pic>
    </p:spTree>
    <p:extLst>
      <p:ext uri="{BB962C8B-B14F-4D97-AF65-F5344CB8AC3E}">
        <p14:creationId xmlns:p14="http://schemas.microsoft.com/office/powerpoint/2010/main" val="254468326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21950</TotalTime>
  <Words>12301</Words>
  <Application>Microsoft Office PowerPoint</Application>
  <PresentationFormat>On-screen Show (4:3)</PresentationFormat>
  <Paragraphs>1727</Paragraphs>
  <Slides>218</Slides>
  <Notes>207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218</vt:i4>
      </vt:variant>
    </vt:vector>
  </HeadingPairs>
  <TitlesOfParts>
    <vt:vector size="222" baseType="lpstr">
      <vt:lpstr>Arial</vt:lpstr>
      <vt:lpstr>Calibri</vt:lpstr>
      <vt:lpstr>Times New Roman</vt:lpstr>
      <vt:lpstr>Office Theme</vt:lpstr>
      <vt:lpstr>Health Support Tracking System</vt:lpstr>
      <vt:lpstr>Overview</vt:lpstr>
      <vt:lpstr>Current Situation</vt:lpstr>
      <vt:lpstr>Current Situation</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PowerPoint Presentation</vt:lpstr>
      <vt:lpstr>Advantages</vt:lpstr>
      <vt:lpstr>Advantages</vt:lpstr>
      <vt:lpstr>Advantages</vt:lpstr>
      <vt:lpstr>Disadvantages</vt:lpstr>
      <vt:lpstr>Disadvantages</vt:lpstr>
      <vt:lpstr>Disadvantages</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PowerPoint Presentation</vt:lpstr>
      <vt:lpstr>Advantages</vt:lpstr>
      <vt:lpstr>Advantages</vt:lpstr>
      <vt:lpstr>Disadvantages</vt:lpstr>
      <vt:lpstr>Disadvantages</vt:lpstr>
      <vt:lpstr>Disadvantages</vt:lpstr>
      <vt:lpstr>Conclude</vt:lpstr>
      <vt:lpstr>Conclude</vt:lpstr>
      <vt:lpstr>Wristband</vt:lpstr>
      <vt:lpstr>Wristband</vt:lpstr>
      <vt:lpstr>Solution</vt:lpstr>
      <vt:lpstr>Solution</vt:lpstr>
      <vt:lpstr>Solution</vt:lpstr>
      <vt:lpstr>Solution</vt:lpstr>
      <vt:lpstr>Solution</vt:lpstr>
      <vt:lpstr>Solution</vt:lpstr>
      <vt:lpstr>Solution</vt:lpstr>
      <vt:lpstr>Solution</vt:lpstr>
      <vt:lpstr>Solution</vt:lpstr>
      <vt:lpstr>Advantages</vt:lpstr>
      <vt:lpstr>PowerPoint Presentation</vt:lpstr>
      <vt:lpstr>Advantages</vt:lpstr>
      <vt:lpstr>Advantages</vt:lpstr>
      <vt:lpstr>Advantages</vt:lpstr>
      <vt:lpstr>Main Function</vt:lpstr>
      <vt:lpstr>Main Function</vt:lpstr>
      <vt:lpstr>Main Function</vt:lpstr>
      <vt:lpstr>Main Function</vt:lpstr>
      <vt:lpstr>Main Function</vt:lpstr>
      <vt:lpstr>Main Function</vt:lpstr>
      <vt:lpstr>Main Function</vt:lpstr>
      <vt:lpstr>Scope of System</vt:lpstr>
      <vt:lpstr>Scope of System</vt:lpstr>
      <vt:lpstr>Scope of System</vt:lpstr>
      <vt:lpstr>Scope of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Demonstration</vt:lpstr>
      <vt:lpstr>PowerPoint Presentation</vt:lpstr>
      <vt:lpstr>PowerPoint Presentation</vt:lpstr>
      <vt:lpstr>Demonstration</vt:lpstr>
      <vt:lpstr>PowerPoint Presentation</vt:lpstr>
      <vt:lpstr>PowerPoint Presentation</vt:lpstr>
      <vt:lpstr>Regimen</vt:lpstr>
      <vt:lpstr>Regimen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Demonstration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Check Notification Of Patient</vt:lpstr>
      <vt:lpstr>Check Notification Of Patient</vt:lpstr>
      <vt:lpstr>Check Notification Of Patient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Handle New Treatment</vt:lpstr>
      <vt:lpstr>Handle New Treatment</vt:lpstr>
      <vt:lpstr>Handle New Treatment</vt:lpstr>
      <vt:lpstr>Handle New Treatment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Demonstration</vt:lpstr>
      <vt:lpstr>PowerPoint Presentation</vt:lpstr>
      <vt:lpstr>Remind Patient</vt:lpstr>
      <vt:lpstr>Remind Patient</vt:lpstr>
      <vt:lpstr>Remind Patient</vt:lpstr>
      <vt:lpstr>Remind Patient</vt:lpstr>
      <vt:lpstr>Remind Patient</vt:lpstr>
      <vt:lpstr>Remind Patient</vt:lpstr>
      <vt:lpstr>PowerPoint Presentation</vt:lpstr>
      <vt:lpstr>PowerPoint Presentation</vt:lpstr>
      <vt:lpstr>PowerPoint Presentation</vt:lpstr>
      <vt:lpstr>PowerPoint Presentation</vt:lpstr>
      <vt:lpstr>PowerPoint Presentation</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PowerPoint Presentation</vt:lpstr>
      <vt:lpstr>Communicate Wristband and System</vt:lpstr>
      <vt:lpstr>Communicate Wristband and System</vt:lpstr>
      <vt:lpstr>Communicate Wristband and System</vt:lpstr>
      <vt:lpstr>Communicate Wristband and System</vt:lpstr>
      <vt:lpstr>Communicate Wristband and System</vt:lpstr>
      <vt:lpstr>PowerPoint Presentation</vt:lpstr>
      <vt:lpstr>PowerPoint Presentation</vt:lpstr>
      <vt:lpstr>PowerPoint Presentation</vt:lpstr>
      <vt:lpstr>PowerPoint Presentation</vt:lpstr>
      <vt:lpstr>Communicate Wristband and System</vt:lpstr>
      <vt:lpstr>Communicate Wristband and System</vt:lpstr>
      <vt:lpstr>Communicate Wristband and System</vt:lpstr>
      <vt:lpstr>Communicate Wristband and System</vt:lpstr>
      <vt:lpstr>Communicate Wristband and System</vt:lpstr>
      <vt:lpstr>PowerPoint Presentation</vt:lpstr>
      <vt:lpstr>PowerPoint Presentation</vt:lpstr>
      <vt:lpstr>Appointment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Demonstration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Support Tracking System</dc:title>
  <cp:lastModifiedBy>dangquantran</cp:lastModifiedBy>
  <cp:revision>699</cp:revision>
  <dcterms:modified xsi:type="dcterms:W3CDTF">2015-12-15T04:09:26Z</dcterms:modified>
</cp:coreProperties>
</file>